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5" r:id="rId19"/>
    <p:sldId id="276" r:id="rId20"/>
    <p:sldId id="277" r:id="rId21"/>
    <p:sldId id="274" r:id="rId22"/>
  </p:sldIdLst>
  <p:sldSz cx="12192000" cy="6858000"/>
  <p:notesSz cx="6858000" cy="9144000"/>
  <p:defaultTextStyle>
    <a:defPPr>
      <a:defRPr lang="hu-H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F600"/>
    <a:srgbClr val="AEFF5D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6532" autoAdjust="0"/>
  </p:normalViewPr>
  <p:slideViewPr>
    <p:cSldViewPr snapToGrid="0">
      <p:cViewPr varScale="1">
        <p:scale>
          <a:sx n="120" d="100"/>
          <a:sy n="120" d="100"/>
        </p:scale>
        <p:origin x="15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29B0BF-0062-4045-85FC-6BDF08D39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AF89EB5-723F-4DD3-953E-F6F465677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183AB4-9182-4F86-B220-B95B9AB7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B37F9-2F32-4CDC-98EA-9EF7F368FC78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8762A9D-95C8-448C-A801-09FC1840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1AE1687-FA3B-4D66-A06C-2A5FDE075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A2DF9-EA50-48FD-846C-E56689BCBC6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2066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CDDB3F-D6C4-43CF-BB06-4606AA50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12643E1-095E-4498-9898-A8907B541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AE55169-521A-4F13-8843-60B36AB8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FEA58-5808-4611-8624-39AAF02054FF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5B0F4FE-22C2-45D9-8B5F-AD675FF6C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607E80-C1C0-40CA-9FBC-6E1A8C2F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FC734-CCE1-4539-8F39-13D37E0D6243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257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BB8553F-7749-4038-BC30-8B0205142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473FA22-928A-409D-9755-9AE76E5FA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79F7C27-F139-4A65-A152-0C85D3AB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6BAD4-7CEF-44A7-84D0-F6551AA1C75A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6F7BAF7-66C4-46F2-BE0E-1B3F245C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8A19A48-DA80-4699-8A06-C30CED5C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49AD3-FE5B-4623-BE0C-FB7592BAE710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848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5AEB25-CF05-4B7F-BD07-B7615825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88059B-F655-4E36-87AE-27AF80237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646E65C-49F3-48D4-8773-977A64DF8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9621E-6658-4836-9CB5-736B1BEB6030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E355CE0-B3BB-46D5-BB61-42FE4116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269D67D-7A9B-4278-80F5-6C36AA72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27DBD-E06A-44C8-B8FF-0F28055A30C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967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C09EAE-1AB5-4798-97BB-FD64A839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FA03FC-547F-4DAB-B812-62BB162E0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84908E0-C233-4FE3-86A2-811E092ED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77104-75AE-4503-851E-BACE41229781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BA72BFF-730B-4451-BC41-73382AEF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5718436-8737-49F3-BF1B-4E10085B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7CC32-BEE8-41BF-BE54-5C9476F835A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910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846A0D-6E7B-4C24-8F19-A61CD425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512208-E388-4FC7-9337-4294432C5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D6D0F8D-5B6E-4860-ABC0-F0C6B2B3C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392D4D08-A4DE-46C4-9A7E-F00E9FE4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BC44F-582D-4636-A605-7D3DF76E69D4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FDE42B92-DEB3-45B3-B20C-70EB51DA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384A056A-D684-4926-A253-874C1E84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F39C3-9472-4A7B-9467-ED691F515FDB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16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694EFA-457D-4712-A211-D635C08E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33D0E6F-77EF-4E91-A5AB-49112D974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A83852C-B375-4D1D-B2F4-F02F91C70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563CBAB-D69F-4554-8B97-B46A963D0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0F36384-E738-4784-AAF9-86F7F5D94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1B74BAB2-CDDB-4CD3-A0B2-12804C8C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01BA6-06DE-4D3B-A6D7-97F6F18AB718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8" name="Élőláb helye 4">
            <a:extLst>
              <a:ext uri="{FF2B5EF4-FFF2-40B4-BE49-F238E27FC236}">
                <a16:creationId xmlns:a16="http://schemas.microsoft.com/office/drawing/2014/main" id="{707BB195-30EE-47ED-87B2-891D449D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Dia számának helye 5">
            <a:extLst>
              <a:ext uri="{FF2B5EF4-FFF2-40B4-BE49-F238E27FC236}">
                <a16:creationId xmlns:a16="http://schemas.microsoft.com/office/drawing/2014/main" id="{2787813D-6849-4466-B289-C602F6EB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B5666-0233-4A46-B06B-1DB14ED8454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841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ED691A-1E07-400D-A202-54E376AA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3">
            <a:extLst>
              <a:ext uri="{FF2B5EF4-FFF2-40B4-BE49-F238E27FC236}">
                <a16:creationId xmlns:a16="http://schemas.microsoft.com/office/drawing/2014/main" id="{6F04BB9D-E918-493E-8111-5609D81B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FFFB0C-6E58-4626-B775-3C37E22D670A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4" name="Élőláb helye 4">
            <a:extLst>
              <a:ext uri="{FF2B5EF4-FFF2-40B4-BE49-F238E27FC236}">
                <a16:creationId xmlns:a16="http://schemas.microsoft.com/office/drawing/2014/main" id="{65082D31-4CD4-4D72-8180-E6CFCA65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Dia számának helye 5">
            <a:extLst>
              <a:ext uri="{FF2B5EF4-FFF2-40B4-BE49-F238E27FC236}">
                <a16:creationId xmlns:a16="http://schemas.microsoft.com/office/drawing/2014/main" id="{E2FEE3E3-2360-4905-AAF7-63125CBF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73D9B-D76E-4703-90A3-05B308EA6E1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681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3">
            <a:extLst>
              <a:ext uri="{FF2B5EF4-FFF2-40B4-BE49-F238E27FC236}">
                <a16:creationId xmlns:a16="http://schemas.microsoft.com/office/drawing/2014/main" id="{D8099659-1385-4A10-BCB9-9DF8BA5E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F9D76-C700-4F75-A4BB-430EF60F8A88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3" name="Élőláb helye 4">
            <a:extLst>
              <a:ext uri="{FF2B5EF4-FFF2-40B4-BE49-F238E27FC236}">
                <a16:creationId xmlns:a16="http://schemas.microsoft.com/office/drawing/2014/main" id="{D27781FC-86DE-4C97-9A48-CCA042B2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Dia számának helye 5">
            <a:extLst>
              <a:ext uri="{FF2B5EF4-FFF2-40B4-BE49-F238E27FC236}">
                <a16:creationId xmlns:a16="http://schemas.microsoft.com/office/drawing/2014/main" id="{6E6D2D2D-16A9-466E-9CAE-48350162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B3E0F-7A4D-4809-A9B0-AD7ABF256549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0393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232D19-3EF5-4190-BD66-83E3E776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A3ED45-84CA-4DC5-9BEC-21308AAF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8220DC3-53F5-43F0-9584-A0E71C91A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B6BBA27C-A4EA-4BA9-AB7C-CEE0B44D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C688F-D29B-4DF8-8309-C525F1D0FEA4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F6DA0475-A254-40A8-8D60-4E08A323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2E70A0A2-F397-4908-BFC6-A04A37BC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4F7FF-B4C1-4758-997D-BA8CC1F1871F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313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26943C-AA54-42EC-A0DD-69A75870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A799BA6-0414-433A-83E3-8E9A169F7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D629519-6EFD-4097-87E1-8CE705CA3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3">
            <a:extLst>
              <a:ext uri="{FF2B5EF4-FFF2-40B4-BE49-F238E27FC236}">
                <a16:creationId xmlns:a16="http://schemas.microsoft.com/office/drawing/2014/main" id="{01E67EAE-DB57-49FE-9574-393F1030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21F82-2DA2-4D0D-82A5-F22ECC376BC6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6" name="Élőláb helye 4">
            <a:extLst>
              <a:ext uri="{FF2B5EF4-FFF2-40B4-BE49-F238E27FC236}">
                <a16:creationId xmlns:a16="http://schemas.microsoft.com/office/drawing/2014/main" id="{021BEEBA-5074-4594-9018-D6725402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>
            <a:extLst>
              <a:ext uri="{FF2B5EF4-FFF2-40B4-BE49-F238E27FC236}">
                <a16:creationId xmlns:a16="http://schemas.microsoft.com/office/drawing/2014/main" id="{E5BCF2F5-4DB7-4881-B553-3308CA21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DA5AC-F3B3-4D88-AFD0-696E05F3E2D0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123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ím helye 1">
            <a:extLst>
              <a:ext uri="{FF2B5EF4-FFF2-40B4-BE49-F238E27FC236}">
                <a16:creationId xmlns:a16="http://schemas.microsoft.com/office/drawing/2014/main" id="{A68784CD-9879-44CD-8B88-2BA219D674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Mintacím szerkesztése</a:t>
            </a:r>
          </a:p>
        </p:txBody>
      </p:sp>
      <p:sp>
        <p:nvSpPr>
          <p:cNvPr id="1027" name="Szöveg helye 2">
            <a:extLst>
              <a:ext uri="{FF2B5EF4-FFF2-40B4-BE49-F238E27FC236}">
                <a16:creationId xmlns:a16="http://schemas.microsoft.com/office/drawing/2014/main" id="{B0E1674C-F46A-4D18-A15E-311412276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/>
              <a:t>Mintaszöveg szerkesztése</a:t>
            </a:r>
          </a:p>
          <a:p>
            <a:pPr lvl="1"/>
            <a:r>
              <a:rPr lang="hu-HU" altLang="hu-HU"/>
              <a:t>Második szint</a:t>
            </a:r>
          </a:p>
          <a:p>
            <a:pPr lvl="2"/>
            <a:r>
              <a:rPr lang="hu-HU" altLang="hu-HU"/>
              <a:t>Harmadik szint</a:t>
            </a:r>
          </a:p>
          <a:p>
            <a:pPr lvl="3"/>
            <a:r>
              <a:rPr lang="hu-HU" altLang="hu-HU"/>
              <a:t>Negyedik szint</a:t>
            </a:r>
          </a:p>
          <a:p>
            <a:pPr lvl="4"/>
            <a:r>
              <a:rPr lang="hu-HU" alt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B91E513-FEFA-4D5D-9BB6-31D36FF6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6BE013F-2B95-47FC-B378-A167909230AF}" type="datetimeFigureOut">
              <a:rPr lang="hu-HU"/>
              <a:pPr>
                <a:defRPr/>
              </a:pPr>
              <a:t>2018. 11. 05.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FA0460-F9DC-4D77-88A2-5C7707C17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D26277-F2F8-477D-BBBA-FDD093262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5778A3A-3DF7-4315-A670-10E3E098458A}" type="slidenum">
              <a:rPr lang="hu-HU"/>
              <a:pPr>
                <a:defRPr/>
              </a:pPr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Cím 1">
            <a:extLst>
              <a:ext uri="{FF2B5EF4-FFF2-40B4-BE49-F238E27FC236}">
                <a16:creationId xmlns:a16="http://schemas.microsoft.com/office/drawing/2014/main" id="{5CDE8F4D-8B3E-4954-AD13-E77B1BB8186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hu-HU" altLang="hu-HU" sz="20000" b="1" u="sng" dirty="0"/>
              <a:t>JSON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FFADABC-1F99-4474-86B7-2D69EDF72EC9}"/>
              </a:ext>
            </a:extLst>
          </p:cNvPr>
          <p:cNvSpPr txBox="1"/>
          <p:nvPr/>
        </p:nvSpPr>
        <p:spPr>
          <a:xfrm>
            <a:off x="9120146" y="6150114"/>
            <a:ext cx="3095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Csapatnev123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D31911-A962-431B-8BD0-112C64E9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1242" y="5155043"/>
            <a:ext cx="4238045" cy="1555858"/>
          </a:xfrm>
        </p:spPr>
        <p:txBody>
          <a:bodyPr rtlCol="0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hu-HU" sz="6000" b="1" dirty="0"/>
              <a:t>Példa</a:t>
            </a:r>
            <a:br>
              <a:rPr lang="hu-HU" sz="6000" b="1" dirty="0"/>
            </a:br>
            <a:r>
              <a:rPr lang="hu-HU" sz="6000" b="1" dirty="0"/>
              <a:t>JSON sémára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9E96D8-8538-4A26-B9D2-098A717DA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7975" y="-7952"/>
            <a:ext cx="5844209" cy="7109207"/>
          </a:xfrm>
        </p:spPr>
        <p:txBody>
          <a:bodyPr rtlCol="0">
            <a:no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"</a:t>
            </a:r>
            <a:r>
              <a:rPr lang="hu-HU" sz="2300" b="1" dirty="0" err="1"/>
              <a:t>name</a:t>
            </a:r>
            <a:r>
              <a:rPr lang="hu-HU" sz="2300" b="1" dirty="0"/>
              <a:t>": "Termek",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"</a:t>
            </a:r>
            <a:r>
              <a:rPr lang="hu-HU" sz="2300" b="1" dirty="0" err="1"/>
              <a:t>properties</a:t>
            </a:r>
            <a:r>
              <a:rPr lang="hu-HU" sz="2300" b="1" dirty="0"/>
              <a:t>":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"</a:t>
            </a:r>
            <a:r>
              <a:rPr lang="hu-HU" sz="2300" b="1" dirty="0" err="1"/>
              <a:t>id</a:t>
            </a:r>
            <a:r>
              <a:rPr lang="hu-HU" sz="2300" b="1" dirty="0"/>
              <a:t>":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    "</a:t>
            </a:r>
            <a:r>
              <a:rPr lang="hu-HU" sz="2300" b="1" dirty="0" err="1"/>
              <a:t>type</a:t>
            </a:r>
            <a:r>
              <a:rPr lang="hu-HU" sz="2300" b="1" dirty="0"/>
              <a:t>": "</a:t>
            </a:r>
            <a:r>
              <a:rPr lang="hu-HU" sz="2300" b="1" dirty="0" err="1"/>
              <a:t>number</a:t>
            </a:r>
            <a:r>
              <a:rPr lang="hu-HU" sz="2300" b="1" dirty="0"/>
              <a:t>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    "</a:t>
            </a:r>
            <a:r>
              <a:rPr lang="hu-HU" sz="2300" b="1" dirty="0" err="1"/>
              <a:t>description</a:t>
            </a:r>
            <a:r>
              <a:rPr lang="hu-HU" sz="2300" b="1" dirty="0"/>
              <a:t>": "Termékazonosító",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    "</a:t>
            </a:r>
            <a:r>
              <a:rPr lang="hu-HU" sz="2300" b="1" dirty="0" err="1"/>
              <a:t>required</a:t>
            </a:r>
            <a:r>
              <a:rPr lang="hu-HU" sz="2300" b="1" dirty="0"/>
              <a:t>": </a:t>
            </a:r>
            <a:r>
              <a:rPr lang="hu-HU" sz="2300" b="1" dirty="0" err="1"/>
              <a:t>true</a:t>
            </a:r>
            <a:endParaRPr lang="hu-HU" sz="2300" b="1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},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"</a:t>
            </a:r>
            <a:r>
              <a:rPr lang="hu-HU" sz="2300" b="1" dirty="0" err="1"/>
              <a:t>nev</a:t>
            </a:r>
            <a:r>
              <a:rPr lang="hu-HU" sz="2300" b="1" dirty="0"/>
              <a:t>":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    "</a:t>
            </a:r>
            <a:r>
              <a:rPr lang="hu-HU" sz="2300" b="1" dirty="0" err="1"/>
              <a:t>type</a:t>
            </a:r>
            <a:r>
              <a:rPr lang="hu-HU" sz="2300" b="1" dirty="0"/>
              <a:t>": "</a:t>
            </a:r>
            <a:r>
              <a:rPr lang="hu-HU" sz="2300" b="1" dirty="0" err="1"/>
              <a:t>string</a:t>
            </a:r>
            <a:r>
              <a:rPr lang="hu-HU" sz="2300" b="1" dirty="0"/>
              <a:t>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    "</a:t>
            </a:r>
            <a:r>
              <a:rPr lang="hu-HU" sz="2300" b="1" dirty="0" err="1"/>
              <a:t>description</a:t>
            </a:r>
            <a:r>
              <a:rPr lang="hu-HU" sz="2300" b="1" dirty="0"/>
              <a:t>": "Terméknév",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    "</a:t>
            </a:r>
            <a:r>
              <a:rPr lang="hu-HU" sz="2300" b="1" dirty="0" err="1"/>
              <a:t>required</a:t>
            </a:r>
            <a:r>
              <a:rPr lang="hu-HU" sz="2300" b="1" dirty="0"/>
              <a:t>": </a:t>
            </a:r>
            <a:r>
              <a:rPr lang="hu-HU" sz="2300" b="1" dirty="0" err="1"/>
              <a:t>true</a:t>
            </a:r>
            <a:endParaRPr lang="hu-HU" sz="2300" b="1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},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"</a:t>
            </a:r>
            <a:r>
              <a:rPr lang="hu-HU" sz="2300" b="1" dirty="0" err="1"/>
              <a:t>ar</a:t>
            </a:r>
            <a:r>
              <a:rPr lang="hu-HU" sz="2300" b="1" dirty="0"/>
              <a:t>":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    "</a:t>
            </a:r>
            <a:r>
              <a:rPr lang="hu-HU" sz="2300" b="1" dirty="0" err="1"/>
              <a:t>type</a:t>
            </a:r>
            <a:r>
              <a:rPr lang="hu-HU" sz="2300" b="1" dirty="0"/>
              <a:t>": "</a:t>
            </a:r>
            <a:r>
              <a:rPr lang="hu-HU" sz="2300" b="1" dirty="0" err="1"/>
              <a:t>number</a:t>
            </a:r>
            <a:r>
              <a:rPr lang="hu-HU" sz="2300" b="1" dirty="0"/>
              <a:t>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    "minimum": 0,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    "</a:t>
            </a:r>
            <a:r>
              <a:rPr lang="hu-HU" sz="2300" b="1" dirty="0" err="1"/>
              <a:t>required</a:t>
            </a:r>
            <a:r>
              <a:rPr lang="hu-HU" sz="2300" b="1" dirty="0"/>
              <a:t>": </a:t>
            </a:r>
            <a:r>
              <a:rPr lang="hu-HU" sz="2300" b="1" dirty="0" err="1"/>
              <a:t>true</a:t>
            </a:r>
            <a:endParaRPr lang="hu-HU" sz="2300" b="1" dirty="0"/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300" b="1" dirty="0"/>
              <a:t>        },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hu-HU" sz="2300" b="1" dirty="0"/>
          </a:p>
        </p:txBody>
      </p:sp>
      <p:sp>
        <p:nvSpPr>
          <p:cNvPr id="11268" name="Szövegdoboz 3">
            <a:extLst>
              <a:ext uri="{FF2B5EF4-FFF2-40B4-BE49-F238E27FC236}">
                <a16:creationId xmlns:a16="http://schemas.microsoft.com/office/drawing/2014/main" id="{6D32A1EE-C5B3-431D-80BF-ED43270FD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0011" y="83950"/>
            <a:ext cx="4462463" cy="701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u-HU" altLang="hu-HU" b="1" dirty="0"/>
              <a:t> "</a:t>
            </a:r>
            <a:r>
              <a:rPr lang="hu-HU" altLang="hu-HU" b="1" dirty="0" err="1"/>
              <a:t>cimkek</a:t>
            </a:r>
            <a:r>
              <a:rPr lang="hu-HU" altLang="hu-HU" b="1" dirty="0"/>
              <a:t>":</a:t>
            </a:r>
          </a:p>
          <a:p>
            <a:pPr eaLnBrk="1" hangingPunct="1"/>
            <a:r>
              <a:rPr lang="hu-HU" altLang="hu-HU" b="1" dirty="0"/>
              <a:t>        {</a:t>
            </a:r>
          </a:p>
          <a:p>
            <a:pPr eaLnBrk="1" hangingPunct="1"/>
            <a:r>
              <a:rPr lang="hu-HU" altLang="hu-HU" b="1" dirty="0"/>
              <a:t>            "</a:t>
            </a:r>
            <a:r>
              <a:rPr lang="hu-HU" altLang="hu-HU" b="1" dirty="0" err="1"/>
              <a:t>type</a:t>
            </a:r>
            <a:r>
              <a:rPr lang="hu-HU" altLang="hu-HU" b="1" dirty="0"/>
              <a:t>": "</a:t>
            </a:r>
            <a:r>
              <a:rPr lang="hu-HU" altLang="hu-HU" b="1" dirty="0" err="1"/>
              <a:t>array</a:t>
            </a:r>
            <a:r>
              <a:rPr lang="hu-HU" altLang="hu-HU" b="1" dirty="0"/>
              <a:t>",</a:t>
            </a:r>
          </a:p>
          <a:p>
            <a:pPr eaLnBrk="1" hangingPunct="1"/>
            <a:r>
              <a:rPr lang="hu-HU" altLang="hu-HU" b="1" dirty="0"/>
              <a:t>            "</a:t>
            </a:r>
            <a:r>
              <a:rPr lang="hu-HU" altLang="hu-HU" b="1" dirty="0" err="1"/>
              <a:t>items</a:t>
            </a:r>
            <a:r>
              <a:rPr lang="hu-HU" altLang="hu-HU" b="1" dirty="0"/>
              <a:t>":</a:t>
            </a:r>
          </a:p>
          <a:p>
            <a:pPr eaLnBrk="1" hangingPunct="1"/>
            <a:r>
              <a:rPr lang="hu-HU" altLang="hu-HU" b="1" dirty="0"/>
              <a:t>            {</a:t>
            </a:r>
          </a:p>
          <a:p>
            <a:pPr eaLnBrk="1" hangingPunct="1"/>
            <a:r>
              <a:rPr lang="hu-HU" altLang="hu-HU" b="1" dirty="0"/>
              <a:t>                "</a:t>
            </a:r>
            <a:r>
              <a:rPr lang="hu-HU" altLang="hu-HU" b="1" dirty="0" err="1"/>
              <a:t>type</a:t>
            </a:r>
            <a:r>
              <a:rPr lang="hu-HU" altLang="hu-HU" b="1" dirty="0"/>
              <a:t>": "</a:t>
            </a:r>
            <a:r>
              <a:rPr lang="hu-HU" altLang="hu-HU" b="1" dirty="0" err="1"/>
              <a:t>string</a:t>
            </a:r>
            <a:r>
              <a:rPr lang="hu-HU" altLang="hu-HU" b="1" dirty="0"/>
              <a:t>"</a:t>
            </a:r>
          </a:p>
          <a:p>
            <a:pPr eaLnBrk="1" hangingPunct="1"/>
            <a:r>
              <a:rPr lang="hu-HU" altLang="hu-HU" b="1" dirty="0"/>
              <a:t>            }</a:t>
            </a:r>
          </a:p>
          <a:p>
            <a:pPr eaLnBrk="1" hangingPunct="1"/>
            <a:r>
              <a:rPr lang="hu-HU" altLang="hu-HU" b="1" dirty="0"/>
              <a:t>        },</a:t>
            </a:r>
          </a:p>
          <a:p>
            <a:pPr eaLnBrk="1" hangingPunct="1"/>
            <a:r>
              <a:rPr lang="hu-HU" altLang="hu-HU" b="1" dirty="0"/>
              <a:t>        "</a:t>
            </a:r>
            <a:r>
              <a:rPr lang="hu-HU" altLang="hu-HU" b="1" dirty="0" err="1"/>
              <a:t>keszlet</a:t>
            </a:r>
            <a:r>
              <a:rPr lang="hu-HU" altLang="hu-HU" b="1" dirty="0"/>
              <a:t>":</a:t>
            </a:r>
          </a:p>
          <a:p>
            <a:pPr eaLnBrk="1" hangingPunct="1"/>
            <a:r>
              <a:rPr lang="hu-HU" altLang="hu-HU" b="1" dirty="0"/>
              <a:t>        {</a:t>
            </a:r>
          </a:p>
          <a:p>
            <a:pPr eaLnBrk="1" hangingPunct="1"/>
            <a:r>
              <a:rPr lang="hu-HU" altLang="hu-HU" b="1" dirty="0"/>
              <a:t>            "</a:t>
            </a:r>
            <a:r>
              <a:rPr lang="hu-HU" altLang="hu-HU" b="1" dirty="0" err="1"/>
              <a:t>type</a:t>
            </a:r>
            <a:r>
              <a:rPr lang="hu-HU" altLang="hu-HU" b="1" dirty="0"/>
              <a:t>": "</a:t>
            </a:r>
            <a:r>
              <a:rPr lang="hu-HU" altLang="hu-HU" b="1" dirty="0" err="1"/>
              <a:t>object</a:t>
            </a:r>
            <a:r>
              <a:rPr lang="hu-HU" altLang="hu-HU" b="1" dirty="0"/>
              <a:t>",</a:t>
            </a:r>
          </a:p>
          <a:p>
            <a:pPr eaLnBrk="1" hangingPunct="1"/>
            <a:r>
              <a:rPr lang="hu-HU" altLang="hu-HU" b="1" dirty="0"/>
              <a:t>            "</a:t>
            </a:r>
            <a:r>
              <a:rPr lang="hu-HU" altLang="hu-HU" b="1" dirty="0" err="1"/>
              <a:t>properties</a:t>
            </a:r>
            <a:r>
              <a:rPr lang="hu-HU" altLang="hu-HU" b="1" dirty="0"/>
              <a:t>":</a:t>
            </a:r>
          </a:p>
          <a:p>
            <a:pPr eaLnBrk="1" hangingPunct="1"/>
            <a:r>
              <a:rPr lang="hu-HU" altLang="hu-HU" b="1" dirty="0"/>
              <a:t>            {</a:t>
            </a:r>
          </a:p>
          <a:p>
            <a:pPr eaLnBrk="1" hangingPunct="1"/>
            <a:r>
              <a:rPr lang="hu-HU" altLang="hu-HU" b="1" dirty="0"/>
              <a:t>                "</a:t>
            </a:r>
            <a:r>
              <a:rPr lang="hu-HU" altLang="hu-HU" b="1" dirty="0" err="1"/>
              <a:t>raktar</a:t>
            </a:r>
            <a:r>
              <a:rPr lang="hu-HU" altLang="hu-HU" b="1" dirty="0"/>
              <a:t>":</a:t>
            </a:r>
          </a:p>
          <a:p>
            <a:pPr eaLnBrk="1" hangingPunct="1"/>
            <a:r>
              <a:rPr lang="hu-HU" altLang="hu-HU" b="1" dirty="0"/>
              <a:t>                {</a:t>
            </a:r>
          </a:p>
          <a:p>
            <a:pPr eaLnBrk="1" hangingPunct="1"/>
            <a:r>
              <a:rPr lang="hu-HU" altLang="hu-HU" b="1" dirty="0"/>
              <a:t>                    "</a:t>
            </a:r>
            <a:r>
              <a:rPr lang="hu-HU" altLang="hu-HU" b="1" dirty="0" err="1"/>
              <a:t>type</a:t>
            </a:r>
            <a:r>
              <a:rPr lang="hu-HU" altLang="hu-HU" b="1" dirty="0"/>
              <a:t>": "</a:t>
            </a:r>
            <a:r>
              <a:rPr lang="hu-HU" altLang="hu-HU" b="1" dirty="0" err="1"/>
              <a:t>number</a:t>
            </a:r>
            <a:r>
              <a:rPr lang="hu-HU" altLang="hu-HU" b="1" dirty="0"/>
              <a:t>"</a:t>
            </a:r>
          </a:p>
          <a:p>
            <a:pPr eaLnBrk="1" hangingPunct="1"/>
            <a:r>
              <a:rPr lang="hu-HU" altLang="hu-HU" b="1" dirty="0"/>
              <a:t>                },</a:t>
            </a:r>
          </a:p>
          <a:p>
            <a:pPr eaLnBrk="1" hangingPunct="1"/>
            <a:r>
              <a:rPr lang="hu-HU" altLang="hu-HU" b="1" dirty="0"/>
              <a:t>                "</a:t>
            </a:r>
            <a:r>
              <a:rPr lang="hu-HU" altLang="hu-HU" b="1" dirty="0" err="1"/>
              <a:t>kereskedo</a:t>
            </a:r>
            <a:r>
              <a:rPr lang="hu-HU" altLang="hu-HU" b="1" dirty="0"/>
              <a:t>":</a:t>
            </a:r>
          </a:p>
          <a:p>
            <a:pPr eaLnBrk="1" hangingPunct="1"/>
            <a:r>
              <a:rPr lang="hu-HU" altLang="hu-HU" b="1" dirty="0"/>
              <a:t>                {</a:t>
            </a:r>
          </a:p>
          <a:p>
            <a:pPr eaLnBrk="1" hangingPunct="1"/>
            <a:r>
              <a:rPr lang="hu-HU" altLang="hu-HU" b="1" dirty="0"/>
              <a:t>                    "</a:t>
            </a:r>
            <a:r>
              <a:rPr lang="hu-HU" altLang="hu-HU" b="1" dirty="0" err="1"/>
              <a:t>type</a:t>
            </a:r>
            <a:r>
              <a:rPr lang="hu-HU" altLang="hu-HU" b="1" dirty="0"/>
              <a:t>": "</a:t>
            </a:r>
            <a:r>
              <a:rPr lang="hu-HU" altLang="hu-HU" b="1" dirty="0" err="1"/>
              <a:t>number</a:t>
            </a:r>
            <a:r>
              <a:rPr lang="hu-HU" altLang="hu-HU" b="1" dirty="0"/>
              <a:t>"</a:t>
            </a:r>
          </a:p>
          <a:p>
            <a:pPr eaLnBrk="1" hangingPunct="1"/>
            <a:r>
              <a:rPr lang="hu-HU" altLang="hu-HU" b="1" dirty="0"/>
              <a:t>                }</a:t>
            </a:r>
          </a:p>
          <a:p>
            <a:pPr eaLnBrk="1" hangingPunct="1"/>
            <a:r>
              <a:rPr lang="hu-HU" altLang="hu-HU" b="1" dirty="0"/>
              <a:t>            }</a:t>
            </a:r>
          </a:p>
          <a:p>
            <a:pPr eaLnBrk="1" hangingPunct="1"/>
            <a:r>
              <a:rPr lang="hu-HU" altLang="hu-HU" b="1" dirty="0"/>
              <a:t>        }</a:t>
            </a:r>
          </a:p>
          <a:p>
            <a:pPr eaLnBrk="1" hangingPunct="1"/>
            <a:r>
              <a:rPr lang="hu-HU" altLang="hu-HU" b="1" dirty="0"/>
              <a:t>    }</a:t>
            </a:r>
          </a:p>
          <a:p>
            <a:pPr eaLnBrk="1" hangingPunct="1"/>
            <a:r>
              <a:rPr lang="hu-HU" altLang="hu-HU" b="1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2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2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2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26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26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26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26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26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26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26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26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26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ím 1">
            <a:extLst>
              <a:ext uri="{FF2B5EF4-FFF2-40B4-BE49-F238E27FC236}">
                <a16:creationId xmlns:a16="http://schemas.microsoft.com/office/drawing/2014/main" id="{1583B8DA-65D7-443A-A462-23FEAF5843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460500"/>
          </a:xfrm>
        </p:spPr>
        <p:txBody>
          <a:bodyPr/>
          <a:lstStyle/>
          <a:p>
            <a:pPr algn="ctr"/>
            <a:r>
              <a:rPr lang="hu-HU" altLang="hu-HU" sz="5400" b="1" dirty="0"/>
              <a:t>Az előző JSON-séma használható például az alábbi adatok </a:t>
            </a:r>
            <a:r>
              <a:rPr lang="hu-HU" altLang="hu-HU" sz="5400" b="1" dirty="0" err="1"/>
              <a:t>validálására</a:t>
            </a:r>
            <a:r>
              <a:rPr lang="hu-HU" altLang="hu-HU" sz="5400" b="1" dirty="0"/>
              <a:t>: </a:t>
            </a:r>
          </a:p>
        </p:txBody>
      </p:sp>
      <p:sp>
        <p:nvSpPr>
          <p:cNvPr id="12291" name="Tartalom helye 2">
            <a:extLst>
              <a:ext uri="{FF2B5EF4-FFF2-40B4-BE49-F238E27FC236}">
                <a16:creationId xmlns:a16="http://schemas.microsoft.com/office/drawing/2014/main" id="{167763D5-38A7-4AC7-BE5E-54743DE5A2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6400" y="2506662"/>
            <a:ext cx="10515600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altLang="hu-HU" sz="4000" b="1" dirty="0"/>
              <a:t>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altLang="hu-HU" sz="4000" b="1" dirty="0"/>
              <a:t>    "</a:t>
            </a:r>
            <a:r>
              <a:rPr lang="hu-HU" altLang="hu-HU" sz="4000" b="1" dirty="0" err="1"/>
              <a:t>id</a:t>
            </a:r>
            <a:r>
              <a:rPr lang="hu-HU" altLang="hu-HU" sz="4000" b="1" dirty="0"/>
              <a:t>": 1,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altLang="hu-HU" sz="4000" b="1" dirty="0"/>
              <a:t>    "</a:t>
            </a:r>
            <a:r>
              <a:rPr lang="hu-HU" altLang="hu-HU" sz="4000" b="1" dirty="0" err="1"/>
              <a:t>nev</a:t>
            </a:r>
            <a:r>
              <a:rPr lang="hu-HU" altLang="hu-HU" sz="4000" b="1" dirty="0"/>
              <a:t>": "</a:t>
            </a:r>
            <a:r>
              <a:rPr lang="hu-HU" altLang="hu-HU" sz="4000" b="1" dirty="0" err="1"/>
              <a:t>Foo</a:t>
            </a:r>
            <a:r>
              <a:rPr lang="hu-HU" altLang="hu-HU" sz="4000" b="1" dirty="0"/>
              <a:t>",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altLang="hu-HU" sz="4000" b="1" dirty="0"/>
              <a:t>    "</a:t>
            </a:r>
            <a:r>
              <a:rPr lang="hu-HU" altLang="hu-HU" sz="4000" b="1" dirty="0" err="1"/>
              <a:t>ar</a:t>
            </a:r>
            <a:r>
              <a:rPr lang="hu-HU" altLang="hu-HU" sz="4000" b="1" dirty="0"/>
              <a:t>": 123,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altLang="hu-HU" sz="4000" b="1" dirty="0"/>
              <a:t>    "</a:t>
            </a:r>
            <a:r>
              <a:rPr lang="hu-HU" altLang="hu-HU" sz="4000" b="1" dirty="0" err="1"/>
              <a:t>cimkek</a:t>
            </a:r>
            <a:r>
              <a:rPr lang="hu-HU" altLang="hu-HU" sz="4000" b="1" dirty="0"/>
              <a:t>": ["Bar","</a:t>
            </a:r>
            <a:r>
              <a:rPr lang="hu-HU" altLang="hu-HU" sz="4000" b="1" dirty="0" err="1"/>
              <a:t>Eek</a:t>
            </a:r>
            <a:r>
              <a:rPr lang="hu-HU" altLang="hu-HU" sz="4000" b="1" dirty="0"/>
              <a:t>"],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altLang="hu-HU" sz="4000" b="1" dirty="0"/>
              <a:t>    "</a:t>
            </a:r>
            <a:r>
              <a:rPr lang="hu-HU" altLang="hu-HU" sz="4000" b="1" dirty="0" err="1"/>
              <a:t>keszlet</a:t>
            </a:r>
            <a:r>
              <a:rPr lang="hu-HU" altLang="hu-HU" sz="4000" b="1" dirty="0"/>
              <a:t>": { "</a:t>
            </a:r>
            <a:r>
              <a:rPr lang="hu-HU" altLang="hu-HU" sz="4000" b="1" dirty="0" err="1"/>
              <a:t>raktar</a:t>
            </a:r>
            <a:r>
              <a:rPr lang="hu-HU" altLang="hu-HU" sz="4000" b="1" dirty="0"/>
              <a:t>": 300, "</a:t>
            </a:r>
            <a:r>
              <a:rPr lang="hu-HU" altLang="hu-HU" sz="4000" b="1" dirty="0" err="1"/>
              <a:t>kereskedo</a:t>
            </a:r>
            <a:r>
              <a:rPr lang="hu-HU" altLang="hu-HU" sz="4000" b="1" dirty="0"/>
              <a:t>": 20 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hu-HU" altLang="hu-HU" sz="4000" b="1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1229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ím 1">
            <a:extLst>
              <a:ext uri="{FF2B5EF4-FFF2-40B4-BE49-F238E27FC236}">
                <a16:creationId xmlns:a16="http://schemas.microsoft.com/office/drawing/2014/main" id="{FEF07920-8616-4A76-8EE5-252DB7CB26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509454"/>
            <a:ext cx="6771198" cy="1325563"/>
          </a:xfrm>
        </p:spPr>
        <p:txBody>
          <a:bodyPr/>
          <a:lstStyle/>
          <a:p>
            <a:r>
              <a:rPr lang="hu-HU" altLang="hu-HU" sz="6000" b="1" dirty="0"/>
              <a:t>Biztonsági problémák</a:t>
            </a:r>
          </a:p>
        </p:txBody>
      </p:sp>
      <p:sp>
        <p:nvSpPr>
          <p:cNvPr id="13315" name="Tartalom helye 2">
            <a:extLst>
              <a:ext uri="{FF2B5EF4-FFF2-40B4-BE49-F238E27FC236}">
                <a16:creationId xmlns:a16="http://schemas.microsoft.com/office/drawing/2014/main" id="{CD98BDE6-9390-4D4B-B4C1-A0D66ACC9A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6400" y="22983"/>
            <a:ext cx="10515600" cy="4351338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hu-HU" altLang="hu-HU" sz="3600" dirty="0"/>
              <a:t>Habár a JSON egy adatformátum, JavaScriptbe épülése számos biztonsági problémát vet fel, amennyiben JavaScript értelmezőt használunk (</a:t>
            </a:r>
            <a:r>
              <a:rPr lang="hu-HU" altLang="hu-HU" sz="3600" dirty="0" err="1"/>
              <a:t>eval</a:t>
            </a:r>
            <a:r>
              <a:rPr lang="hu-HU" altLang="hu-HU" sz="3600" dirty="0"/>
              <a:t>). Ezzel a módszerrel veszélyes </a:t>
            </a:r>
            <a:r>
              <a:rPr lang="hu-HU" altLang="hu-HU" sz="3600" dirty="0" err="1"/>
              <a:t>szkript</a:t>
            </a:r>
            <a:r>
              <a:rPr lang="hu-HU" altLang="hu-HU" sz="3600" dirty="0"/>
              <a:t> is lefuthat, ami gyakori probléma az internetről érkező JSON-adatok esetében. Bár van más módszer is a JSON adatok értelmezésére, egyszerű és gyors mivolta miatt gyakran használják.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artalom helye 2">
            <a:extLst>
              <a:ext uri="{FF2B5EF4-FFF2-40B4-BE49-F238E27FC236}">
                <a16:creationId xmlns:a16="http://schemas.microsoft.com/office/drawing/2014/main" id="{C3C7E141-60BA-4BB1-AC87-808BC15475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6132" y="2807611"/>
            <a:ext cx="11799735" cy="4050389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hu-HU" altLang="hu-HU" sz="3200" dirty="0"/>
              <a:t>Amennyiben elővigyázatossági intézkedések nélkül az </a:t>
            </a:r>
            <a:r>
              <a:rPr lang="hu-HU" altLang="hu-HU" sz="3200" dirty="0" err="1"/>
              <a:t>eval</a:t>
            </a:r>
            <a:r>
              <a:rPr lang="hu-HU" altLang="hu-HU" sz="3200" dirty="0"/>
              <a:t>() függvényt használja egy programkód, akkor biztonsági réseket okozhat az </a:t>
            </a:r>
            <a:r>
              <a:rPr lang="hu-HU" altLang="hu-HU" sz="3200" dirty="0" err="1"/>
              <a:t>eval</a:t>
            </a:r>
            <a:r>
              <a:rPr lang="hu-HU" altLang="hu-HU" sz="3200" dirty="0"/>
              <a:t>-os eljárás, ha az adat és a teljes </a:t>
            </a:r>
            <a:r>
              <a:rPr lang="hu-HU" altLang="hu-HU" sz="3200" dirty="0" err="1"/>
              <a:t>JavaScriptes</a:t>
            </a:r>
            <a:r>
              <a:rPr lang="hu-HU" altLang="hu-HU" sz="3200" dirty="0"/>
              <a:t> rendszer nem áll egyetlen, megbízható forrás ellenőrzése alatt. Például, ha az adat nem megbízható, akkor az érkező adat lehetséges, hogy egy </a:t>
            </a:r>
            <a:r>
              <a:rPr lang="hu-HU" altLang="hu-HU" sz="3200" dirty="0" err="1"/>
              <a:t>JavaScriptes</a:t>
            </a:r>
            <a:r>
              <a:rPr lang="hu-HU" altLang="hu-HU" sz="3200" dirty="0"/>
              <a:t> kódbeszúrásos támadást idéz elő. Emellett a bizalom ilyen megsértése okozhat adatlopást, </a:t>
            </a:r>
            <a:r>
              <a:rPr lang="hu-HU" altLang="hu-HU" sz="3200" dirty="0" err="1"/>
              <a:t>autentikáció</a:t>
            </a:r>
            <a:r>
              <a:rPr lang="hu-HU" altLang="hu-HU" sz="3200" dirty="0"/>
              <a:t>-hamisítást, és az adatok és erőforrások egyéb rossz használatát. A reguláris kifejezések használhatók az adatok </a:t>
            </a:r>
            <a:r>
              <a:rPr lang="hu-HU" altLang="hu-HU" sz="3200" dirty="0" err="1"/>
              <a:t>validálására</a:t>
            </a:r>
            <a:r>
              <a:rPr lang="hu-HU" altLang="hu-HU" sz="3200" dirty="0"/>
              <a:t> </a:t>
            </a:r>
            <a:r>
              <a:rPr lang="hu-HU" altLang="hu-HU" sz="3200" dirty="0" err="1"/>
              <a:t>eval</a:t>
            </a:r>
            <a:r>
              <a:rPr lang="hu-HU" altLang="hu-HU" sz="3200" dirty="0"/>
              <a:t>() esetén.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ím 1">
            <a:extLst>
              <a:ext uri="{FF2B5EF4-FFF2-40B4-BE49-F238E27FC236}">
                <a16:creationId xmlns:a16="http://schemas.microsoft.com/office/drawing/2014/main" id="{4A86895E-C902-4B97-B09F-2DC60941E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56621" y="86831"/>
            <a:ext cx="5435379" cy="946840"/>
          </a:xfrm>
        </p:spPr>
        <p:txBody>
          <a:bodyPr/>
          <a:lstStyle/>
          <a:p>
            <a:r>
              <a:rPr lang="hu-HU" altLang="hu-HU" sz="6000" b="1" dirty="0"/>
              <a:t>XML (tömören)</a:t>
            </a:r>
          </a:p>
        </p:txBody>
      </p:sp>
      <p:sp>
        <p:nvSpPr>
          <p:cNvPr id="15363" name="Tartalom helye 2">
            <a:extLst>
              <a:ext uri="{FF2B5EF4-FFF2-40B4-BE49-F238E27FC236}">
                <a16:creationId xmlns:a16="http://schemas.microsoft.com/office/drawing/2014/main" id="{73116866-9591-4A50-9B78-C531A992AD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475768"/>
            <a:ext cx="9732397" cy="4351338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hu-HU" altLang="hu-HU" sz="3200" dirty="0"/>
              <a:t>Az XML a strukturált adatok leírására és az objektumok </a:t>
            </a:r>
            <a:r>
              <a:rPr lang="hu-HU" altLang="hu-HU" sz="3200" dirty="0" err="1"/>
              <a:t>szerializálására</a:t>
            </a:r>
            <a:r>
              <a:rPr lang="hu-HU" altLang="hu-HU" sz="3200" dirty="0"/>
              <a:t> használt jelölőnyelv. Különböző XML-alapú protokollok léteznek, amelyek ugyanazon, JSON által is megvalósított adatstruktúrákat reprezentálják, ugyanazon adatcsere céljából. Amikor az adat XML-</a:t>
            </a:r>
            <a:r>
              <a:rPr lang="hu-HU" altLang="hu-HU" sz="3200" dirty="0" err="1"/>
              <a:t>kódolású</a:t>
            </a:r>
            <a:r>
              <a:rPr lang="hu-HU" altLang="hu-HU" sz="3200" dirty="0"/>
              <a:t>, általánosságban nagyobb méretű, mint JSON-os párja, leginkább a záró XML-címkék miatt. Mindazonáltal egy </a:t>
            </a:r>
            <a:r>
              <a:rPr lang="hu-HU" altLang="hu-HU" sz="3200" dirty="0" err="1"/>
              <a:t>gzip</a:t>
            </a:r>
            <a:r>
              <a:rPr lang="hu-HU" altLang="hu-HU" sz="3200" dirty="0"/>
              <a:t>-szerű tömörítő eljárás használata esetén már nagyon kicsi a különbség, ugyanis a </a:t>
            </a:r>
            <a:r>
              <a:rPr lang="hu-HU" altLang="hu-HU" sz="3200" dirty="0" err="1"/>
              <a:t>gzip</a:t>
            </a:r>
            <a:r>
              <a:rPr lang="hu-HU" altLang="hu-HU" sz="3200" dirty="0"/>
              <a:t> igencsak lecsökkenti az ismétlődő mintázatokkal rendelkező fájlok méretét.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1536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artalom helye 2">
            <a:extLst>
              <a:ext uri="{FF2B5EF4-FFF2-40B4-BE49-F238E27FC236}">
                <a16:creationId xmlns:a16="http://schemas.microsoft.com/office/drawing/2014/main" id="{AE135A97-6EF5-47E8-817F-822756127F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9476" y="84289"/>
            <a:ext cx="10515600" cy="4351338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hu-HU" altLang="hu-HU" sz="3600" dirty="0"/>
              <a:t>Az XML-ben vannak alternatív módok a méret csökkentésére, ugyanis némely adatok lehetnek egyszerre gyermekként és attribútumként is megadva. Ez viszont bonyolíthatja az automatikus adatcserét, hiszen a különböző programoknak több különböző XML-implementációt kell tudniuk kezelni, ameddig nincs konkrétan megadva az implementáció típusa. Mindkét következő XML-implementáció ugyanazon információkat hordozza, mint korábbi JSON-os társa.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artalom helye 2">
            <a:extLst>
              <a:ext uri="{FF2B5EF4-FFF2-40B4-BE49-F238E27FC236}">
                <a16:creationId xmlns:a16="http://schemas.microsoft.com/office/drawing/2014/main" id="{960EE42A-1DFF-4D36-9519-60BD63157E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4389" y="3201201"/>
            <a:ext cx="10515600" cy="2969012"/>
          </a:xfrm>
        </p:spPr>
        <p:txBody>
          <a:bodyPr/>
          <a:lstStyle/>
          <a:p>
            <a:pPr marL="0" indent="0" algn="just">
              <a:buNone/>
            </a:pPr>
            <a:r>
              <a:rPr lang="hu-HU" altLang="hu-HU" sz="3200" dirty="0"/>
              <a:t>Emiatt az XML akár hasonlón kicsi méretű is lehet, mint ugyanazon tartalom JSON-</a:t>
            </a:r>
            <a:r>
              <a:rPr lang="hu-HU" altLang="hu-HU" sz="3200" dirty="0" err="1"/>
              <a:t>nal</a:t>
            </a:r>
            <a:r>
              <a:rPr lang="hu-HU" altLang="hu-HU" sz="3200" dirty="0"/>
              <a:t> kódolva. Széles skálája érhető el az XML-dokumentum-értelmezőknek, így például a </a:t>
            </a:r>
            <a:r>
              <a:rPr lang="hu-HU" altLang="hu-HU" sz="3200" dirty="0" err="1"/>
              <a:t>Document</a:t>
            </a:r>
            <a:r>
              <a:rPr lang="hu-HU" altLang="hu-HU" sz="3200" dirty="0"/>
              <a:t> </a:t>
            </a:r>
            <a:r>
              <a:rPr lang="hu-HU" altLang="hu-HU" sz="3200" dirty="0" err="1"/>
              <a:t>Object</a:t>
            </a:r>
            <a:r>
              <a:rPr lang="hu-HU" altLang="hu-HU" sz="3200" dirty="0"/>
              <a:t> </a:t>
            </a:r>
            <a:r>
              <a:rPr lang="hu-HU" altLang="hu-HU" sz="3200" dirty="0" err="1"/>
              <a:t>Model</a:t>
            </a:r>
            <a:r>
              <a:rPr lang="hu-HU" altLang="hu-HU" sz="3200" dirty="0"/>
              <a:t>, az </a:t>
            </a:r>
            <a:r>
              <a:rPr lang="hu-HU" altLang="hu-HU" sz="3200" dirty="0" err="1"/>
              <a:t>XPath</a:t>
            </a:r>
            <a:r>
              <a:rPr lang="hu-HU" altLang="hu-HU" sz="3200" dirty="0"/>
              <a:t> és az XSLT. Az XML továbbá stílusokat is kaphat az azonnali használatra a CSS segítségével. Az XHTML az XML egyik formája, tehát a tartalom ilyen formában is közvetíthető, ami által közvetlenül beleilleszthető a weboldalba kliens oldali kódolás nélkül.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ím 1">
            <a:extLst>
              <a:ext uri="{FF2B5EF4-FFF2-40B4-BE49-F238E27FC236}">
                <a16:creationId xmlns:a16="http://schemas.microsoft.com/office/drawing/2014/main" id="{84891469-C2E3-4BCD-B049-F956A7986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7963" y="644056"/>
            <a:ext cx="5101424" cy="1325563"/>
          </a:xfrm>
        </p:spPr>
        <p:txBody>
          <a:bodyPr/>
          <a:lstStyle/>
          <a:p>
            <a:r>
              <a:rPr lang="hu-HU" altLang="hu-HU" sz="6000" b="1" dirty="0"/>
              <a:t>Összehasonlítás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8ABB45-3238-4E08-BC8C-C17C2DF90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6160724" cy="6233823"/>
          </a:xfrm>
        </p:spPr>
        <p:txBody>
          <a:bodyPr rtlCol="0">
            <a:no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&lt;</a:t>
            </a:r>
            <a:r>
              <a:rPr lang="hu-HU" sz="2000" b="1" dirty="0" err="1"/>
              <a:t>szemely</a:t>
            </a:r>
            <a:r>
              <a:rPr lang="hu-HU" sz="2000" b="1" dirty="0"/>
              <a:t>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&lt;</a:t>
            </a:r>
            <a:r>
              <a:rPr lang="hu-HU" sz="2000" b="1" dirty="0" err="1"/>
              <a:t>vezeteknev</a:t>
            </a:r>
            <a:r>
              <a:rPr lang="hu-HU" sz="2000" b="1" dirty="0"/>
              <a:t>&gt;Kovács&lt;/</a:t>
            </a:r>
            <a:r>
              <a:rPr lang="hu-HU" sz="2000" b="1" dirty="0" err="1"/>
              <a:t>vezeteknev</a:t>
            </a:r>
            <a:r>
              <a:rPr lang="hu-HU" sz="2000" b="1" dirty="0"/>
              <a:t>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&lt;</a:t>
            </a:r>
            <a:r>
              <a:rPr lang="hu-HU" sz="2000" b="1" dirty="0" err="1"/>
              <a:t>keresztnev</a:t>
            </a:r>
            <a:r>
              <a:rPr lang="hu-HU" sz="2000" b="1" dirty="0"/>
              <a:t>&gt;János&lt;/</a:t>
            </a:r>
            <a:r>
              <a:rPr lang="hu-HU" sz="2000" b="1" dirty="0" err="1"/>
              <a:t>keresztnev</a:t>
            </a:r>
            <a:r>
              <a:rPr lang="hu-HU" sz="2000" b="1" dirty="0"/>
              <a:t>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&lt;kor&gt;25&lt;/kor&gt;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&lt;</a:t>
            </a:r>
            <a:r>
              <a:rPr lang="hu-HU" sz="2000" b="1" dirty="0" err="1"/>
              <a:t>cim</a:t>
            </a:r>
            <a:r>
              <a:rPr lang="hu-HU" sz="2000" b="1" dirty="0"/>
              <a:t>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  &lt;</a:t>
            </a:r>
            <a:r>
              <a:rPr lang="hu-HU" sz="2000" b="1" dirty="0" err="1"/>
              <a:t>utcaHazszam</a:t>
            </a:r>
            <a:r>
              <a:rPr lang="hu-HU" sz="2000" b="1" dirty="0"/>
              <a:t>&gt;2. utca 21.&lt;/</a:t>
            </a:r>
            <a:r>
              <a:rPr lang="hu-HU" sz="2000" b="1" dirty="0" err="1"/>
              <a:t>utcaHazszam</a:t>
            </a:r>
            <a:r>
              <a:rPr lang="hu-HU" sz="2000" b="1" dirty="0"/>
              <a:t>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  &lt;varos&gt;New York&lt;/varos&gt;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  &lt;</a:t>
            </a:r>
            <a:r>
              <a:rPr lang="hu-HU" sz="2000" b="1" dirty="0" err="1"/>
              <a:t>allam</a:t>
            </a:r>
            <a:r>
              <a:rPr lang="hu-HU" sz="2000" b="1" dirty="0"/>
              <a:t>&gt;NY&lt;/</a:t>
            </a:r>
            <a:r>
              <a:rPr lang="hu-HU" sz="2000" b="1" dirty="0" err="1"/>
              <a:t>allam</a:t>
            </a:r>
            <a:r>
              <a:rPr lang="hu-HU" sz="2000" b="1" dirty="0"/>
              <a:t>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  &lt;</a:t>
            </a:r>
            <a:r>
              <a:rPr lang="hu-HU" sz="2000" b="1" dirty="0" err="1"/>
              <a:t>iranyitoSzam</a:t>
            </a:r>
            <a:r>
              <a:rPr lang="hu-HU" sz="2000" b="1" dirty="0"/>
              <a:t>&gt;10021&lt;/</a:t>
            </a:r>
            <a:r>
              <a:rPr lang="hu-HU" sz="2000" b="1" dirty="0" err="1"/>
              <a:t>iranyitoSzam</a:t>
            </a:r>
            <a:r>
              <a:rPr lang="hu-HU" sz="2000" b="1" dirty="0"/>
              <a:t>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&lt;/</a:t>
            </a:r>
            <a:r>
              <a:rPr lang="hu-HU" sz="2000" b="1" dirty="0" err="1"/>
              <a:t>cim</a:t>
            </a:r>
            <a:r>
              <a:rPr lang="hu-HU" sz="2000" b="1" dirty="0"/>
              <a:t>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&lt;</a:t>
            </a:r>
            <a:r>
              <a:rPr lang="hu-HU" sz="2000" b="1" dirty="0" err="1"/>
              <a:t>telefonSzam</a:t>
            </a:r>
            <a:r>
              <a:rPr lang="hu-HU" sz="2000" b="1" dirty="0"/>
              <a:t>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  &lt;telefon </a:t>
            </a:r>
            <a:r>
              <a:rPr lang="hu-HU" sz="2000" b="1" dirty="0" err="1"/>
              <a:t>tipus</a:t>
            </a:r>
            <a:r>
              <a:rPr lang="hu-HU" sz="2000" b="1" dirty="0"/>
              <a:t>="otthoni"&gt;212 555-1234&lt;/telefon&gt;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  &lt;telefon </a:t>
            </a:r>
            <a:r>
              <a:rPr lang="hu-HU" sz="2000" b="1" dirty="0" err="1"/>
              <a:t>tipus</a:t>
            </a:r>
            <a:r>
              <a:rPr lang="hu-HU" sz="2000" b="1" dirty="0"/>
              <a:t>="fax"&gt;646 555-4567&lt;/telefon&gt;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  &lt;/</a:t>
            </a:r>
            <a:r>
              <a:rPr lang="hu-HU" sz="2000" b="1" dirty="0" err="1"/>
              <a:t>telefonSzam</a:t>
            </a:r>
            <a:r>
              <a:rPr lang="hu-HU" sz="2000" b="1" dirty="0"/>
              <a:t>&gt;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000" b="1" dirty="0"/>
              <a:t>&lt;/</a:t>
            </a:r>
            <a:r>
              <a:rPr lang="hu-HU" sz="2000" b="1" dirty="0" err="1"/>
              <a:t>szemely</a:t>
            </a:r>
            <a:r>
              <a:rPr lang="hu-HU" sz="2000" b="1" dirty="0"/>
              <a:t>&gt;</a:t>
            </a:r>
          </a:p>
        </p:txBody>
      </p:sp>
      <p:sp>
        <p:nvSpPr>
          <p:cNvPr id="17412" name="Szövegdoboz 3">
            <a:extLst>
              <a:ext uri="{FF2B5EF4-FFF2-40B4-BE49-F238E27FC236}">
                <a16:creationId xmlns:a16="http://schemas.microsoft.com/office/drawing/2014/main" id="{1BB5FB1F-99A9-479C-BC72-BB430A424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8566" y="4611231"/>
            <a:ext cx="9828061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u-HU" altLang="hu-HU" sz="2000" b="1" dirty="0"/>
              <a:t>&lt;</a:t>
            </a:r>
            <a:r>
              <a:rPr lang="hu-HU" altLang="hu-HU" sz="2000" b="1" dirty="0" err="1"/>
              <a:t>szemely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vezetekNev</a:t>
            </a:r>
            <a:r>
              <a:rPr lang="hu-HU" altLang="hu-HU" sz="2000" b="1" dirty="0"/>
              <a:t>="Kovács" </a:t>
            </a:r>
            <a:r>
              <a:rPr lang="hu-HU" altLang="hu-HU" sz="2000" b="1" dirty="0" err="1"/>
              <a:t>keresztnev</a:t>
            </a:r>
            <a:r>
              <a:rPr lang="hu-HU" altLang="hu-HU" sz="2000" b="1" dirty="0"/>
              <a:t>="János" kor="25"&gt;</a:t>
            </a:r>
          </a:p>
          <a:p>
            <a:pPr eaLnBrk="1" hangingPunct="1"/>
            <a:r>
              <a:rPr lang="hu-HU" altLang="hu-HU" sz="2000" b="1" dirty="0"/>
              <a:t>  &lt;</a:t>
            </a:r>
            <a:r>
              <a:rPr lang="hu-HU" altLang="hu-HU" sz="2000" b="1" dirty="0" err="1"/>
              <a:t>cim</a:t>
            </a:r>
            <a:r>
              <a:rPr lang="hu-HU" altLang="hu-HU" sz="2000" b="1" dirty="0"/>
              <a:t> </a:t>
            </a:r>
            <a:r>
              <a:rPr lang="hu-HU" altLang="hu-HU" sz="2000" b="1" dirty="0" err="1"/>
              <a:t>utcaHazszam</a:t>
            </a:r>
            <a:r>
              <a:rPr lang="hu-HU" altLang="hu-HU" sz="2000" b="1" dirty="0"/>
              <a:t>="2. utca 21." varos="New York" </a:t>
            </a:r>
            <a:r>
              <a:rPr lang="hu-HU" altLang="hu-HU" sz="2000" b="1" dirty="0" err="1"/>
              <a:t>allam</a:t>
            </a:r>
            <a:r>
              <a:rPr lang="hu-HU" altLang="hu-HU" sz="2000" b="1" dirty="0"/>
              <a:t>="NY" </a:t>
            </a:r>
            <a:r>
              <a:rPr lang="hu-HU" altLang="hu-HU" sz="2000" b="1" dirty="0" err="1"/>
              <a:t>iranyitoszam</a:t>
            </a:r>
            <a:r>
              <a:rPr lang="hu-HU" altLang="hu-HU" sz="2000" b="1" dirty="0"/>
              <a:t>="10021" /&gt;</a:t>
            </a:r>
          </a:p>
          <a:p>
            <a:pPr eaLnBrk="1" hangingPunct="1"/>
            <a:r>
              <a:rPr lang="hu-HU" altLang="hu-HU" sz="2000" b="1" dirty="0"/>
              <a:t>  &lt;</a:t>
            </a:r>
            <a:r>
              <a:rPr lang="hu-HU" altLang="hu-HU" sz="2000" b="1" dirty="0" err="1"/>
              <a:t>telefonSzam</a:t>
            </a:r>
            <a:r>
              <a:rPr lang="hu-HU" altLang="hu-HU" sz="2000" b="1" dirty="0"/>
              <a:t>&gt;</a:t>
            </a:r>
          </a:p>
          <a:p>
            <a:pPr eaLnBrk="1" hangingPunct="1"/>
            <a:r>
              <a:rPr lang="hu-HU" altLang="hu-HU" sz="2000" b="1" dirty="0"/>
              <a:t>     &lt;telefon </a:t>
            </a:r>
            <a:r>
              <a:rPr lang="hu-HU" altLang="hu-HU" sz="2000" b="1" dirty="0" err="1"/>
              <a:t>tipus</a:t>
            </a:r>
            <a:r>
              <a:rPr lang="hu-HU" altLang="hu-HU" sz="2000" b="1" dirty="0"/>
              <a:t>="otthoni" szam="212 555-1234"/&gt;</a:t>
            </a:r>
          </a:p>
          <a:p>
            <a:pPr eaLnBrk="1" hangingPunct="1"/>
            <a:r>
              <a:rPr lang="hu-HU" altLang="hu-HU" sz="2000" b="1" dirty="0"/>
              <a:t>     &lt;telefon </a:t>
            </a:r>
            <a:r>
              <a:rPr lang="hu-HU" altLang="hu-HU" sz="2000" b="1" dirty="0" err="1"/>
              <a:t>tipus</a:t>
            </a:r>
            <a:r>
              <a:rPr lang="hu-HU" altLang="hu-HU" sz="2000" b="1" dirty="0"/>
              <a:t>="fax"  szam="646 555-4567"/&gt;</a:t>
            </a:r>
          </a:p>
          <a:p>
            <a:pPr eaLnBrk="1" hangingPunct="1"/>
            <a:r>
              <a:rPr lang="hu-HU" altLang="hu-HU" sz="2000" b="1" dirty="0"/>
              <a:t>  &lt;/</a:t>
            </a:r>
            <a:r>
              <a:rPr lang="hu-HU" altLang="hu-HU" sz="2000" b="1" dirty="0" err="1"/>
              <a:t>telefonSzam</a:t>
            </a:r>
            <a:r>
              <a:rPr lang="hu-HU" altLang="hu-HU" sz="2000" b="1" dirty="0"/>
              <a:t>&gt;</a:t>
            </a:r>
          </a:p>
          <a:p>
            <a:pPr eaLnBrk="1" hangingPunct="1"/>
            <a:r>
              <a:rPr lang="hu-HU" altLang="hu-HU" sz="2000" b="1" dirty="0"/>
              <a:t>&lt;/</a:t>
            </a:r>
            <a:r>
              <a:rPr lang="hu-HU" altLang="hu-HU" sz="2000" b="1" dirty="0" err="1"/>
              <a:t>szemely</a:t>
            </a:r>
            <a:r>
              <a:rPr lang="hu-HU" altLang="hu-HU" sz="2000" b="1" dirty="0"/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174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0AEF77-7AA2-429E-A513-E0716354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76" y="651371"/>
            <a:ext cx="6588318" cy="1325563"/>
          </a:xfrm>
        </p:spPr>
        <p:txBody>
          <a:bodyPr/>
          <a:lstStyle/>
          <a:p>
            <a:r>
              <a:rPr lang="hu-HU" sz="6000" b="1" dirty="0"/>
              <a:t>Game </a:t>
            </a:r>
            <a:r>
              <a:rPr lang="hu-HU" sz="6000" b="1" dirty="0" err="1"/>
              <a:t>Maker</a:t>
            </a:r>
            <a:r>
              <a:rPr lang="hu-HU" sz="6000" b="1" dirty="0"/>
              <a:t> </a:t>
            </a:r>
            <a:r>
              <a:rPr lang="hu-HU" sz="6000" b="1" dirty="0" err="1"/>
              <a:t>Studio</a:t>
            </a:r>
            <a:endParaRPr lang="hu-HU" sz="6000" b="1" dirty="0"/>
          </a:p>
        </p:txBody>
      </p:sp>
    </p:spTree>
    <p:extLst>
      <p:ext uri="{BB962C8B-B14F-4D97-AF65-F5344CB8AC3E}">
        <p14:creationId xmlns:p14="http://schemas.microsoft.com/office/powerpoint/2010/main" val="6977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79BF2C-C264-409B-BF0B-35F8835F4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09" y="5239274"/>
            <a:ext cx="4298343" cy="1325563"/>
          </a:xfrm>
        </p:spPr>
        <p:txBody>
          <a:bodyPr/>
          <a:lstStyle/>
          <a:p>
            <a:r>
              <a:rPr lang="hu-HU" sz="6000" b="1" dirty="0" err="1"/>
              <a:t>json_encode</a:t>
            </a:r>
            <a:endParaRPr lang="hu-HU" sz="6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51149D-7A0F-4391-AF9E-16C34B042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48" y="4378945"/>
            <a:ext cx="10515600" cy="1720657"/>
          </a:xfrm>
        </p:spPr>
        <p:txBody>
          <a:bodyPr/>
          <a:lstStyle/>
          <a:p>
            <a:r>
              <a:rPr lang="en-US" dirty="0"/>
              <a:t>This function encode a </a:t>
            </a:r>
            <a:r>
              <a:rPr lang="en-US" dirty="0" err="1"/>
              <a:t>ds_map</a:t>
            </a:r>
            <a:r>
              <a:rPr lang="en-US" dirty="0"/>
              <a:t> into a JSON format string.</a:t>
            </a:r>
          </a:p>
          <a:p>
            <a:r>
              <a:rPr lang="en-US" dirty="0"/>
              <a:t>Syntax:</a:t>
            </a:r>
            <a:r>
              <a:rPr lang="hu-HU" dirty="0"/>
              <a:t> </a:t>
            </a:r>
            <a:r>
              <a:rPr lang="en-US" dirty="0" err="1"/>
              <a:t>json_encode</a:t>
            </a:r>
            <a:r>
              <a:rPr lang="en-US" dirty="0"/>
              <a:t>(map)</a:t>
            </a:r>
          </a:p>
          <a:p>
            <a:r>
              <a:rPr lang="hu-HU" dirty="0" err="1"/>
              <a:t>Returns</a:t>
            </a:r>
            <a:r>
              <a:rPr lang="hu-HU" dirty="0"/>
              <a:t>: </a:t>
            </a:r>
            <a:r>
              <a:rPr lang="hu-HU" dirty="0" err="1"/>
              <a:t>string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017121D-0CCE-40C3-AB36-0E5835905329}"/>
              </a:ext>
            </a:extLst>
          </p:cNvPr>
          <p:cNvSpPr txBox="1"/>
          <p:nvPr/>
        </p:nvSpPr>
        <p:spPr>
          <a:xfrm>
            <a:off x="970059" y="515627"/>
            <a:ext cx="112908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var </a:t>
            </a:r>
            <a:r>
              <a:rPr lang="hu-HU" sz="2000" b="1" dirty="0" err="1"/>
              <a:t>hiscore_map</a:t>
            </a:r>
            <a:r>
              <a:rPr lang="hu-HU" sz="2000" b="1" dirty="0"/>
              <a:t>, i, </a:t>
            </a:r>
            <a:r>
              <a:rPr lang="hu-HU" sz="2000" b="1" dirty="0" err="1"/>
              <a:t>str</a:t>
            </a:r>
            <a:r>
              <a:rPr lang="hu-HU" sz="2000" b="1" dirty="0"/>
              <a:t>;</a:t>
            </a:r>
            <a:br>
              <a:rPr lang="hu-HU" sz="2000" b="1" dirty="0"/>
            </a:br>
            <a:r>
              <a:rPr lang="hu-HU" sz="2000" b="1" dirty="0" err="1"/>
              <a:t>hiscore_map</a:t>
            </a:r>
            <a:r>
              <a:rPr lang="hu-HU" sz="2000" b="1" dirty="0"/>
              <a:t> = </a:t>
            </a:r>
            <a:r>
              <a:rPr lang="hu-HU" sz="2000" b="1" dirty="0" err="1"/>
              <a:t>ds_map_create</a:t>
            </a:r>
            <a:r>
              <a:rPr lang="hu-HU" sz="2000" b="1" dirty="0"/>
              <a:t>();</a:t>
            </a:r>
            <a:br>
              <a:rPr lang="hu-HU" sz="2000" b="1" dirty="0"/>
            </a:br>
            <a:r>
              <a:rPr lang="hu-HU" sz="2000" b="1" dirty="0" err="1"/>
              <a:t>for</a:t>
            </a:r>
            <a:r>
              <a:rPr lang="hu-HU" sz="2000" b="1" dirty="0"/>
              <a:t> (i = 0; i &lt; 10; i ++;)</a:t>
            </a:r>
            <a:br>
              <a:rPr lang="hu-HU" sz="2000" b="1" dirty="0"/>
            </a:br>
            <a:r>
              <a:rPr lang="hu-HU" sz="2000" b="1" dirty="0"/>
              <a:t>   {</a:t>
            </a:r>
            <a:br>
              <a:rPr lang="hu-HU" sz="2000" b="1" dirty="0"/>
            </a:br>
            <a:r>
              <a:rPr lang="hu-HU" sz="2000" b="1" dirty="0"/>
              <a:t>   </a:t>
            </a:r>
            <a:r>
              <a:rPr lang="hu-HU" sz="2000" b="1" dirty="0" err="1"/>
              <a:t>ds_map_add</a:t>
            </a:r>
            <a:r>
              <a:rPr lang="hu-HU" sz="2000" b="1" dirty="0"/>
              <a:t>(</a:t>
            </a:r>
            <a:r>
              <a:rPr lang="hu-HU" sz="2000" b="1" dirty="0" err="1"/>
              <a:t>name</a:t>
            </a:r>
            <a:r>
              <a:rPr lang="hu-HU" sz="2000" b="1" dirty="0"/>
              <a:t>[i], </a:t>
            </a:r>
            <a:r>
              <a:rPr lang="hu-HU" sz="2000" b="1" dirty="0" err="1"/>
              <a:t>score</a:t>
            </a:r>
            <a:r>
              <a:rPr lang="hu-HU" sz="2000" b="1" dirty="0"/>
              <a:t>[i]);</a:t>
            </a:r>
            <a:br>
              <a:rPr lang="hu-HU" sz="2000" b="1" dirty="0"/>
            </a:br>
            <a:r>
              <a:rPr lang="hu-HU" sz="2000" b="1" dirty="0"/>
              <a:t>   }</a:t>
            </a:r>
            <a:br>
              <a:rPr lang="hu-HU" sz="2000" b="1" dirty="0"/>
            </a:br>
            <a:r>
              <a:rPr lang="hu-HU" sz="2000" b="1" dirty="0" err="1"/>
              <a:t>str</a:t>
            </a:r>
            <a:r>
              <a:rPr lang="hu-HU" sz="2000" b="1" dirty="0"/>
              <a:t> = </a:t>
            </a:r>
            <a:r>
              <a:rPr lang="hu-HU" sz="2000" b="1" dirty="0" err="1"/>
              <a:t>json_encode</a:t>
            </a:r>
            <a:r>
              <a:rPr lang="hu-HU" sz="2000" b="1" dirty="0"/>
              <a:t>(</a:t>
            </a:r>
            <a:r>
              <a:rPr lang="hu-HU" sz="2000" b="1" dirty="0" err="1"/>
              <a:t>hiscore_map</a:t>
            </a:r>
            <a:r>
              <a:rPr lang="hu-HU" sz="2000" b="1" dirty="0"/>
              <a:t>);</a:t>
            </a:r>
            <a:br>
              <a:rPr lang="hu-HU" sz="2000" b="1" dirty="0"/>
            </a:br>
            <a:r>
              <a:rPr lang="hu-HU" sz="2000" b="1" dirty="0" err="1"/>
              <a:t>get</a:t>
            </a:r>
            <a:r>
              <a:rPr lang="hu-HU" sz="2000" b="1" dirty="0"/>
              <a:t>[0] = </a:t>
            </a:r>
            <a:r>
              <a:rPr lang="hu-HU" sz="2000" b="1" dirty="0" err="1"/>
              <a:t>http_post_string</a:t>
            </a:r>
            <a:r>
              <a:rPr lang="hu-HU" sz="2000" b="1" dirty="0"/>
              <a:t>("http://www.angusgames.com/game?game_id=" + </a:t>
            </a:r>
            <a:r>
              <a:rPr lang="hu-HU" sz="2000" b="1" dirty="0" err="1"/>
              <a:t>string</a:t>
            </a:r>
            <a:r>
              <a:rPr lang="hu-HU" sz="2000" b="1" dirty="0"/>
              <a:t>(</a:t>
            </a:r>
            <a:r>
              <a:rPr lang="hu-HU" sz="2000" b="1" dirty="0" err="1"/>
              <a:t>global.game_id</a:t>
            </a:r>
            <a:r>
              <a:rPr lang="hu-HU" sz="2000" b="1" dirty="0"/>
              <a:t>), </a:t>
            </a:r>
            <a:r>
              <a:rPr lang="hu-HU" sz="2000" b="1" dirty="0" err="1"/>
              <a:t>str</a:t>
            </a:r>
            <a:r>
              <a:rPr lang="hu-HU" sz="2000" b="1" dirty="0"/>
              <a:t>)</a:t>
            </a:r>
            <a:br>
              <a:rPr lang="hu-HU" sz="2000" b="1" dirty="0"/>
            </a:br>
            <a:r>
              <a:rPr lang="hu-HU" sz="2000" b="1" dirty="0" err="1"/>
              <a:t>ds_map_destroy</a:t>
            </a:r>
            <a:r>
              <a:rPr lang="hu-HU" sz="2000" b="1" dirty="0"/>
              <a:t>(</a:t>
            </a:r>
            <a:r>
              <a:rPr lang="hu-HU" sz="2000" b="1" dirty="0" err="1"/>
              <a:t>hiscore_map</a:t>
            </a:r>
            <a:r>
              <a:rPr lang="hu-HU" sz="2000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607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artalom helye 2">
            <a:extLst>
              <a:ext uri="{FF2B5EF4-FFF2-40B4-BE49-F238E27FC236}">
                <a16:creationId xmlns:a16="http://schemas.microsoft.com/office/drawing/2014/main" id="{3455EAA8-1ABB-4A87-AEB3-CF68A36927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2824" y="3725986"/>
            <a:ext cx="11129176" cy="3048525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hu-HU" altLang="hu-HU" sz="4000" dirty="0"/>
              <a:t>A JSON (JavaScript </a:t>
            </a:r>
            <a:r>
              <a:rPr lang="hu-HU" altLang="hu-HU" sz="4000" dirty="0" err="1"/>
              <a:t>Object</a:t>
            </a:r>
            <a:r>
              <a:rPr lang="hu-HU" altLang="hu-HU" sz="4000" dirty="0"/>
              <a:t> </a:t>
            </a:r>
            <a:r>
              <a:rPr lang="hu-HU" altLang="hu-HU" sz="4000" dirty="0" err="1"/>
              <a:t>Notation</a:t>
            </a:r>
            <a:r>
              <a:rPr lang="hu-HU" altLang="hu-HU" sz="4000" dirty="0"/>
              <a:t>) egy kis méretű, szöveg alapú szabvány, ember által olvasható adatcserére. A JavaScript </a:t>
            </a:r>
            <a:r>
              <a:rPr lang="hu-HU" altLang="hu-HU" sz="4000" dirty="0" err="1"/>
              <a:t>szkriptnyelvből</a:t>
            </a:r>
            <a:r>
              <a:rPr lang="hu-HU" altLang="hu-HU" sz="4000" dirty="0"/>
              <a:t> alakult ki egyszerű adatstruktúrák és asszociatív tömbök reprezentálására (a JSON-ban objektum a nevük).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034133F4-FCAE-4E7D-B696-64B231219DCF}"/>
              </a:ext>
            </a:extLst>
          </p:cNvPr>
          <p:cNvSpPr txBox="1"/>
          <p:nvPr/>
        </p:nvSpPr>
        <p:spPr>
          <a:xfrm>
            <a:off x="373711" y="174928"/>
            <a:ext cx="5443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b="1" dirty="0"/>
              <a:t>Miről is van szó?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32AFD0-3454-466F-8E94-D9223ACC6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88" y="5532437"/>
            <a:ext cx="4322197" cy="1325563"/>
          </a:xfrm>
        </p:spPr>
        <p:txBody>
          <a:bodyPr/>
          <a:lstStyle/>
          <a:p>
            <a:r>
              <a:rPr lang="hu-HU" sz="6000" b="1" dirty="0" err="1"/>
              <a:t>json_decode</a:t>
            </a:r>
            <a:endParaRPr lang="hu-HU" sz="6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F4B5CD-8EC5-4DA2-BC5D-B6F837003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4" y="108143"/>
            <a:ext cx="10515600" cy="1728608"/>
          </a:xfrm>
        </p:spPr>
        <p:txBody>
          <a:bodyPr/>
          <a:lstStyle/>
          <a:p>
            <a:r>
              <a:rPr lang="en-US" dirty="0"/>
              <a:t>This function takes a JSON object string and decode it as a </a:t>
            </a:r>
            <a:r>
              <a:rPr lang="en-US" dirty="0" err="1"/>
              <a:t>ds_map</a:t>
            </a:r>
            <a:r>
              <a:rPr lang="en-US" dirty="0"/>
              <a:t>.</a:t>
            </a:r>
          </a:p>
          <a:p>
            <a:r>
              <a:rPr lang="en-US" dirty="0"/>
              <a:t>Syntax:</a:t>
            </a:r>
            <a:r>
              <a:rPr lang="hu-HU" dirty="0"/>
              <a:t> </a:t>
            </a:r>
            <a:r>
              <a:rPr lang="en-US" dirty="0" err="1"/>
              <a:t>json_decode</a:t>
            </a:r>
            <a:r>
              <a:rPr lang="en-US" dirty="0"/>
              <a:t>(string)</a:t>
            </a:r>
            <a:endParaRPr lang="hu-HU" dirty="0"/>
          </a:p>
          <a:p>
            <a:r>
              <a:rPr lang="en-US" dirty="0"/>
              <a:t>Returns: </a:t>
            </a:r>
            <a:r>
              <a:rPr lang="en-US" dirty="0" err="1"/>
              <a:t>ds_map</a:t>
            </a:r>
            <a:r>
              <a:rPr lang="en-US" dirty="0"/>
              <a:t> id or -1 if it fails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D859D8C-4089-4FCC-A670-85A42A60A265}"/>
              </a:ext>
            </a:extLst>
          </p:cNvPr>
          <p:cNvSpPr txBox="1"/>
          <p:nvPr/>
        </p:nvSpPr>
        <p:spPr>
          <a:xfrm>
            <a:off x="5820355" y="1130213"/>
            <a:ext cx="61066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var </a:t>
            </a:r>
            <a:r>
              <a:rPr lang="hu-HU" sz="2000" b="1" dirty="0" err="1"/>
              <a:t>resultMap</a:t>
            </a:r>
            <a:r>
              <a:rPr lang="hu-HU" sz="2000" b="1" dirty="0"/>
              <a:t> = </a:t>
            </a:r>
            <a:r>
              <a:rPr lang="hu-HU" sz="2000" b="1" dirty="0" err="1"/>
              <a:t>json_decode</a:t>
            </a:r>
            <a:r>
              <a:rPr lang="hu-HU" sz="2000" b="1" dirty="0"/>
              <a:t>(</a:t>
            </a:r>
            <a:r>
              <a:rPr lang="hu-HU" sz="2000" b="1" dirty="0" err="1"/>
              <a:t>requestResult</a:t>
            </a:r>
            <a:r>
              <a:rPr lang="hu-HU" sz="2000" b="1" dirty="0"/>
              <a:t>);</a:t>
            </a:r>
            <a:br>
              <a:rPr lang="hu-HU" sz="2000" b="1" dirty="0"/>
            </a:br>
            <a:r>
              <a:rPr lang="hu-HU" sz="2000" b="1" dirty="0"/>
              <a:t>var </a:t>
            </a:r>
            <a:r>
              <a:rPr lang="hu-HU" sz="2000" b="1" dirty="0" err="1"/>
              <a:t>list</a:t>
            </a:r>
            <a:r>
              <a:rPr lang="hu-HU" sz="2000" b="1" dirty="0"/>
              <a:t> = </a:t>
            </a:r>
            <a:r>
              <a:rPr lang="hu-HU" sz="2000" b="1" dirty="0" err="1"/>
              <a:t>ds_map_find_value</a:t>
            </a:r>
            <a:r>
              <a:rPr lang="hu-HU" sz="2000" b="1" dirty="0"/>
              <a:t>(</a:t>
            </a:r>
            <a:r>
              <a:rPr lang="hu-HU" sz="2000" b="1" dirty="0" err="1"/>
              <a:t>resultMap</a:t>
            </a:r>
            <a:r>
              <a:rPr lang="hu-HU" sz="2000" b="1" dirty="0"/>
              <a:t>, "</a:t>
            </a:r>
            <a:r>
              <a:rPr lang="hu-HU" sz="2000" b="1" dirty="0" err="1"/>
              <a:t>default</a:t>
            </a:r>
            <a:r>
              <a:rPr lang="hu-HU" sz="2000" b="1" dirty="0"/>
              <a:t>");</a:t>
            </a:r>
            <a:br>
              <a:rPr lang="hu-HU" sz="2000" b="1" dirty="0"/>
            </a:br>
            <a:r>
              <a:rPr lang="hu-HU" sz="2000" b="1" dirty="0"/>
              <a:t>var </a:t>
            </a:r>
            <a:r>
              <a:rPr lang="hu-HU" sz="2000" b="1" dirty="0" err="1"/>
              <a:t>size</a:t>
            </a:r>
            <a:r>
              <a:rPr lang="hu-HU" sz="2000" b="1" dirty="0"/>
              <a:t> = </a:t>
            </a:r>
            <a:r>
              <a:rPr lang="hu-HU" sz="2000" b="1" dirty="0" err="1"/>
              <a:t>ds_list_size</a:t>
            </a:r>
            <a:r>
              <a:rPr lang="hu-HU" sz="2000" b="1" dirty="0"/>
              <a:t>(</a:t>
            </a:r>
            <a:r>
              <a:rPr lang="hu-HU" sz="2000" b="1" dirty="0" err="1"/>
              <a:t>list</a:t>
            </a:r>
            <a:r>
              <a:rPr lang="hu-HU" sz="2000" b="1" dirty="0"/>
              <a:t>);</a:t>
            </a:r>
            <a:br>
              <a:rPr lang="hu-HU" sz="2000" b="1" dirty="0"/>
            </a:br>
            <a:r>
              <a:rPr lang="hu-HU" sz="2000" b="1" dirty="0" err="1"/>
              <a:t>for</a:t>
            </a:r>
            <a:r>
              <a:rPr lang="hu-HU" sz="2000" b="1" dirty="0"/>
              <a:t> (var n = 0; n &lt; </a:t>
            </a:r>
            <a:r>
              <a:rPr lang="hu-HU" sz="2000" b="1" dirty="0" err="1"/>
              <a:t>ds_list_size</a:t>
            </a:r>
            <a:r>
              <a:rPr lang="hu-HU" sz="2000" b="1" dirty="0"/>
              <a:t>(</a:t>
            </a:r>
            <a:r>
              <a:rPr lang="hu-HU" sz="2000" b="1" dirty="0" err="1"/>
              <a:t>list</a:t>
            </a:r>
            <a:r>
              <a:rPr lang="hu-HU" sz="2000" b="1" dirty="0"/>
              <a:t>); n++;)</a:t>
            </a:r>
            <a:br>
              <a:rPr lang="hu-HU" sz="2000" b="1" dirty="0"/>
            </a:br>
            <a:r>
              <a:rPr lang="hu-HU" sz="2000" b="1" dirty="0"/>
              <a:t>   {</a:t>
            </a:r>
            <a:br>
              <a:rPr lang="hu-HU" sz="2000" b="1" dirty="0"/>
            </a:br>
            <a:r>
              <a:rPr lang="hu-HU" sz="2000" b="1" dirty="0"/>
              <a:t>   var map = </a:t>
            </a:r>
            <a:r>
              <a:rPr lang="hu-HU" sz="2000" b="1" dirty="0" err="1"/>
              <a:t>ds_list_find_value</a:t>
            </a:r>
            <a:r>
              <a:rPr lang="hu-HU" sz="2000" b="1" dirty="0"/>
              <a:t>(</a:t>
            </a:r>
            <a:r>
              <a:rPr lang="hu-HU" sz="2000" b="1" dirty="0" err="1"/>
              <a:t>list</a:t>
            </a:r>
            <a:r>
              <a:rPr lang="hu-HU" sz="2000" b="1" dirty="0"/>
              <a:t>, n);</a:t>
            </a:r>
            <a:br>
              <a:rPr lang="hu-HU" sz="2000" b="1" dirty="0"/>
            </a:br>
            <a:r>
              <a:rPr lang="hu-HU" sz="2000" b="1" dirty="0"/>
              <a:t>   var </a:t>
            </a:r>
            <a:r>
              <a:rPr lang="hu-HU" sz="2000" b="1" dirty="0" err="1"/>
              <a:t>curr</a:t>
            </a:r>
            <a:r>
              <a:rPr lang="hu-HU" sz="2000" b="1" dirty="0"/>
              <a:t> = </a:t>
            </a:r>
            <a:r>
              <a:rPr lang="hu-HU" sz="2000" b="1" dirty="0" err="1"/>
              <a:t>ds_map_find_first</a:t>
            </a:r>
            <a:r>
              <a:rPr lang="hu-HU" sz="2000" b="1" dirty="0"/>
              <a:t>(map);</a:t>
            </a:r>
            <a:br>
              <a:rPr lang="hu-HU" sz="2000" b="1" dirty="0"/>
            </a:br>
            <a:r>
              <a:rPr lang="hu-HU" sz="2000" b="1" dirty="0"/>
              <a:t>   </a:t>
            </a:r>
            <a:r>
              <a:rPr lang="hu-HU" sz="2000" b="1" dirty="0" err="1"/>
              <a:t>while</a:t>
            </a:r>
            <a:r>
              <a:rPr lang="hu-HU" sz="2000" b="1" dirty="0"/>
              <a:t> (</a:t>
            </a:r>
            <a:r>
              <a:rPr lang="hu-HU" sz="2000" b="1" dirty="0" err="1"/>
              <a:t>is_string</a:t>
            </a:r>
            <a:r>
              <a:rPr lang="hu-HU" sz="2000" b="1" dirty="0"/>
              <a:t>(</a:t>
            </a:r>
            <a:r>
              <a:rPr lang="hu-HU" sz="2000" b="1" dirty="0" err="1"/>
              <a:t>curr</a:t>
            </a:r>
            <a:r>
              <a:rPr lang="hu-HU" sz="2000" b="1" dirty="0"/>
              <a:t>))</a:t>
            </a:r>
            <a:br>
              <a:rPr lang="hu-HU" sz="2000" b="1" dirty="0"/>
            </a:br>
            <a:r>
              <a:rPr lang="hu-HU" sz="2000" b="1" dirty="0"/>
              <a:t>      {</a:t>
            </a:r>
            <a:br>
              <a:rPr lang="hu-HU" sz="2000" b="1" dirty="0"/>
            </a:br>
            <a:r>
              <a:rPr lang="hu-HU" sz="2000" b="1" dirty="0"/>
              <a:t>      </a:t>
            </a:r>
            <a:r>
              <a:rPr lang="hu-HU" sz="2000" b="1" dirty="0" err="1"/>
              <a:t>global.Name</a:t>
            </a:r>
            <a:r>
              <a:rPr lang="hu-HU" sz="2000" b="1" dirty="0"/>
              <a:t>[n] = </a:t>
            </a:r>
            <a:r>
              <a:rPr lang="hu-HU" sz="2000" b="1" dirty="0" err="1"/>
              <a:t>ds_map_find_value</a:t>
            </a:r>
            <a:r>
              <a:rPr lang="hu-HU" sz="2000" b="1" dirty="0"/>
              <a:t>(map, "</a:t>
            </a:r>
            <a:r>
              <a:rPr lang="hu-HU" sz="2000" b="1" dirty="0" err="1"/>
              <a:t>name</a:t>
            </a:r>
            <a:r>
              <a:rPr lang="hu-HU" sz="2000" b="1" dirty="0"/>
              <a:t>");</a:t>
            </a:r>
            <a:br>
              <a:rPr lang="hu-HU" sz="2000" b="1" dirty="0"/>
            </a:br>
            <a:r>
              <a:rPr lang="hu-HU" sz="2000" b="1" dirty="0"/>
              <a:t>      </a:t>
            </a:r>
            <a:r>
              <a:rPr lang="hu-HU" sz="2000" b="1" dirty="0" err="1"/>
              <a:t>curr</a:t>
            </a:r>
            <a:r>
              <a:rPr lang="hu-HU" sz="2000" b="1" dirty="0"/>
              <a:t> = </a:t>
            </a:r>
            <a:r>
              <a:rPr lang="hu-HU" sz="2000" b="1" dirty="0" err="1"/>
              <a:t>ds_map_find_next</a:t>
            </a:r>
            <a:r>
              <a:rPr lang="hu-HU" sz="2000" b="1" dirty="0"/>
              <a:t>(map, </a:t>
            </a:r>
            <a:r>
              <a:rPr lang="hu-HU" sz="2000" b="1" dirty="0" err="1"/>
              <a:t>curr</a:t>
            </a:r>
            <a:r>
              <a:rPr lang="hu-HU" sz="2000" b="1" dirty="0"/>
              <a:t>);</a:t>
            </a:r>
            <a:br>
              <a:rPr lang="hu-HU" sz="2000" b="1" dirty="0"/>
            </a:br>
            <a:r>
              <a:rPr lang="hu-HU" sz="2000" b="1" dirty="0"/>
              <a:t>      }</a:t>
            </a:r>
            <a:br>
              <a:rPr lang="hu-HU" sz="2000" b="1" dirty="0"/>
            </a:br>
            <a:r>
              <a:rPr lang="hu-HU" sz="2000" b="1" dirty="0"/>
              <a:t>   </a:t>
            </a:r>
            <a:r>
              <a:rPr lang="hu-HU" sz="2000" b="1" dirty="0" err="1"/>
              <a:t>ds_map_destroy</a:t>
            </a:r>
            <a:r>
              <a:rPr lang="hu-HU" sz="2000" b="1" dirty="0"/>
              <a:t>(map);</a:t>
            </a:r>
            <a:br>
              <a:rPr lang="hu-HU" sz="2000" b="1" dirty="0"/>
            </a:br>
            <a:r>
              <a:rPr lang="hu-HU" sz="2000" b="1" dirty="0"/>
              <a:t>   }</a:t>
            </a:r>
            <a:br>
              <a:rPr lang="hu-HU" sz="2000" b="1" dirty="0"/>
            </a:br>
            <a:r>
              <a:rPr lang="hu-HU" sz="2000" b="1" dirty="0" err="1"/>
              <a:t>ds_list_destroy</a:t>
            </a:r>
            <a:r>
              <a:rPr lang="hu-HU" sz="2000" b="1" dirty="0"/>
              <a:t>(</a:t>
            </a:r>
            <a:r>
              <a:rPr lang="hu-HU" sz="2000" b="1" dirty="0" err="1"/>
              <a:t>list</a:t>
            </a:r>
            <a:r>
              <a:rPr lang="hu-HU" sz="2000" b="1" dirty="0"/>
              <a:t>);</a:t>
            </a:r>
            <a:br>
              <a:rPr lang="hu-HU" sz="2000" b="1" dirty="0"/>
            </a:br>
            <a:r>
              <a:rPr lang="hu-HU" sz="2000" b="1" dirty="0" err="1"/>
              <a:t>ds_map_destroy</a:t>
            </a:r>
            <a:r>
              <a:rPr lang="hu-HU" sz="2000" b="1" dirty="0"/>
              <a:t>(</a:t>
            </a:r>
            <a:r>
              <a:rPr lang="hu-HU" sz="2000" b="1" dirty="0" err="1"/>
              <a:t>resultMap</a:t>
            </a:r>
            <a:r>
              <a:rPr lang="hu-HU" sz="2000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056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27734F42-04E3-48BD-B729-EBA5A4AA908D}"/>
              </a:ext>
            </a:extLst>
          </p:cNvPr>
          <p:cNvSpPr txBox="1"/>
          <p:nvPr/>
        </p:nvSpPr>
        <p:spPr>
          <a:xfrm>
            <a:off x="755374" y="588397"/>
            <a:ext cx="4660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b="1" dirty="0"/>
              <a:t>Csapatnev123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0923146-D59F-4874-9592-347BA217079E}"/>
              </a:ext>
            </a:extLst>
          </p:cNvPr>
          <p:cNvSpPr txBox="1"/>
          <p:nvPr/>
        </p:nvSpPr>
        <p:spPr>
          <a:xfrm>
            <a:off x="1023067" y="1604060"/>
            <a:ext cx="4723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1" dirty="0" err="1"/>
              <a:t>Drenyovszki</a:t>
            </a:r>
            <a:r>
              <a:rPr lang="hu-HU" sz="4000" b="1" dirty="0"/>
              <a:t> Róbert</a:t>
            </a:r>
          </a:p>
          <a:p>
            <a:r>
              <a:rPr lang="hu-HU" sz="4000" b="1"/>
              <a:t>Erdős Gyuri</a:t>
            </a:r>
            <a:endParaRPr lang="hu-HU" sz="4000" b="1" dirty="0"/>
          </a:p>
          <a:p>
            <a:r>
              <a:rPr lang="hu-HU" sz="4000" b="1" dirty="0"/>
              <a:t>Németh Csaba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DB37A5F-7E51-4E9B-976A-9FEE8ABA2D2E}"/>
              </a:ext>
            </a:extLst>
          </p:cNvPr>
          <p:cNvSpPr txBox="1"/>
          <p:nvPr/>
        </p:nvSpPr>
        <p:spPr>
          <a:xfrm>
            <a:off x="55659" y="6488668"/>
            <a:ext cx="252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#</a:t>
            </a:r>
            <a:r>
              <a:rPr lang="hu-HU" dirty="0" err="1"/>
              <a:t>megvolthuszperc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3577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artalom helye 2">
            <a:extLst>
              <a:ext uri="{FF2B5EF4-FFF2-40B4-BE49-F238E27FC236}">
                <a16:creationId xmlns:a16="http://schemas.microsoft.com/office/drawing/2014/main" id="{2728EE95-D481-4140-A63E-CA7C0DED23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01008" y="306926"/>
            <a:ext cx="9090991" cy="4351338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hu-HU" altLang="hu-HU" sz="4000" dirty="0"/>
              <a:t>Habár a JSON alapja a JavaScript </a:t>
            </a:r>
            <a:r>
              <a:rPr lang="hu-HU" altLang="hu-HU" sz="4000" dirty="0" err="1"/>
              <a:t>szkriptnyelv</a:t>
            </a:r>
            <a:r>
              <a:rPr lang="hu-HU" altLang="hu-HU" sz="4000" dirty="0"/>
              <a:t> egy részhalmaza és gyakran használják a JavaScript programokban, a JSON </a:t>
            </a:r>
            <a:r>
              <a:rPr lang="hu-HU" altLang="hu-HU" sz="4000" u="sng" dirty="0"/>
              <a:t>programnyelvfüggetlen</a:t>
            </a:r>
            <a:r>
              <a:rPr lang="hu-HU" altLang="hu-HU" sz="4000" dirty="0"/>
              <a:t>. JSON adatok értelmezésére és generálására igen sok programozási nyelv ad kész eszközöket.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artalom helye 2">
            <a:extLst>
              <a:ext uri="{FF2B5EF4-FFF2-40B4-BE49-F238E27FC236}">
                <a16:creationId xmlns:a16="http://schemas.microsoft.com/office/drawing/2014/main" id="{8337CAF0-0587-4CE7-A466-6327B4762F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0"/>
            <a:ext cx="7792278" cy="4351338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hu-HU" altLang="hu-HU" sz="4000" dirty="0"/>
              <a:t>A JSON-t legtöbbször egy szerver és egy kliens számítógép közti adatátvitelre használják (legtöbbször AJAX technológiával), az XML egyik alternatívájaként. Általánosságban strukturált adatok tárolására, továbbítására szolgál. 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EAEC50B-D5FB-4B06-945E-B838B65E63E3}"/>
              </a:ext>
            </a:extLst>
          </p:cNvPr>
          <p:cNvSpPr txBox="1"/>
          <p:nvPr/>
        </p:nvSpPr>
        <p:spPr>
          <a:xfrm>
            <a:off x="6126750" y="5669131"/>
            <a:ext cx="62297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b="1" dirty="0"/>
              <a:t>Mire is használják?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ím 1">
            <a:extLst>
              <a:ext uri="{FF2B5EF4-FFF2-40B4-BE49-F238E27FC236}">
                <a16:creationId xmlns:a16="http://schemas.microsoft.com/office/drawing/2014/main" id="{8CFC0421-C3CA-48AC-A02E-B3FBD8A209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33243" y="-16329"/>
            <a:ext cx="10515600" cy="1325563"/>
          </a:xfrm>
        </p:spPr>
        <p:txBody>
          <a:bodyPr/>
          <a:lstStyle/>
          <a:p>
            <a:r>
              <a:rPr lang="hu-HU" altLang="hu-HU" sz="6000" b="1" dirty="0"/>
              <a:t>A JSON alap adattípusai: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AEC336-F8B4-4B51-A17D-CAF3D804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5876"/>
            <a:ext cx="10515600" cy="5732123"/>
          </a:xfrm>
        </p:spPr>
        <p:txBody>
          <a:bodyPr rtlCol="0">
            <a:noAutofit/>
          </a:bodyPr>
          <a:lstStyle/>
          <a:p>
            <a:pPr algn="just" fontAlgn="auto">
              <a:spcAft>
                <a:spcPts val="0"/>
              </a:spcAft>
              <a:defRPr/>
            </a:pPr>
            <a:r>
              <a:rPr lang="hu-HU" dirty="0"/>
              <a:t>    Szám (</a:t>
            </a:r>
            <a:r>
              <a:rPr lang="hu-HU" dirty="0" err="1"/>
              <a:t>double</a:t>
            </a:r>
            <a:r>
              <a:rPr lang="hu-HU" dirty="0"/>
              <a:t> a JavaScriptben, általánosságban implementációfüggő)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hu-HU" dirty="0"/>
              <a:t>    Karakterlánc (</a:t>
            </a:r>
            <a:r>
              <a:rPr lang="hu-HU" dirty="0" err="1"/>
              <a:t>string</a:t>
            </a:r>
            <a:r>
              <a:rPr lang="hu-HU" dirty="0"/>
              <a:t>: idézőjelek közt, Unicode karakterekből (alapból UTF-8 kódolásban) balra dőlő törtvonallal (</a:t>
            </a:r>
            <a:r>
              <a:rPr lang="hu-HU" dirty="0" err="1"/>
              <a:t>backslash</a:t>
            </a:r>
            <a:r>
              <a:rPr lang="hu-HU" dirty="0"/>
              <a:t>, \) </a:t>
            </a:r>
            <a:r>
              <a:rPr lang="hu-HU" dirty="0" err="1"/>
              <a:t>escape</a:t>
            </a:r>
            <a:r>
              <a:rPr lang="hu-HU" dirty="0"/>
              <a:t>-elve)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hu-HU" dirty="0"/>
              <a:t>    Boolean (</a:t>
            </a:r>
            <a:r>
              <a:rPr lang="hu-HU" dirty="0" err="1"/>
              <a:t>true</a:t>
            </a:r>
            <a:r>
              <a:rPr lang="hu-HU" dirty="0"/>
              <a:t> (igaz) vagy </a:t>
            </a:r>
            <a:r>
              <a:rPr lang="hu-HU" dirty="0" err="1"/>
              <a:t>false</a:t>
            </a:r>
            <a:r>
              <a:rPr lang="hu-HU" dirty="0"/>
              <a:t> (hamis))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hu-HU" dirty="0"/>
              <a:t>    Tömb (értékek sorrendhelyes felsorolása vesszővel elválasztva, szögletes zárójelek között; az értékeknek nem kell azonos típusúnak lennie benne)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hu-HU" dirty="0"/>
              <a:t>    Objektum (</a:t>
            </a:r>
            <a:r>
              <a:rPr lang="hu-HU" dirty="0" err="1"/>
              <a:t>kulcs:érték-párok</a:t>
            </a:r>
            <a:r>
              <a:rPr lang="hu-HU" dirty="0"/>
              <a:t> rendezetlen gyűjteménye, amelyben ':' karakter választja el a kulcsot és az értéket, a párok egymástól vesszőkkel vannak elválasztva, a lista kapcsos zárójelek között van; a kulcsok mindig </a:t>
            </a:r>
            <a:r>
              <a:rPr lang="hu-HU" dirty="0" err="1"/>
              <a:t>string</a:t>
            </a:r>
            <a:r>
              <a:rPr lang="hu-HU" dirty="0"/>
              <a:t> típusúak, és különbözniük kell egymástól)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hu-HU" dirty="0"/>
              <a:t>    null (üres)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F13331-D2BD-423D-BB3C-36DBCBCA3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693" y="0"/>
            <a:ext cx="4713239" cy="6858000"/>
          </a:xfrm>
        </p:spPr>
        <p:txBody>
          <a:bodyPr rtlCol="0">
            <a:no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"</a:t>
            </a:r>
            <a:r>
              <a:rPr lang="hu-HU" sz="2400" b="1" dirty="0" err="1"/>
              <a:t>vezetekNev</a:t>
            </a:r>
            <a:r>
              <a:rPr lang="hu-HU" sz="2400" b="1" dirty="0"/>
              <a:t>": "Kovács",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"</a:t>
            </a:r>
            <a:r>
              <a:rPr lang="hu-HU" sz="2400" b="1" dirty="0" err="1"/>
              <a:t>keresztNev</a:t>
            </a:r>
            <a:r>
              <a:rPr lang="hu-HU" sz="2400" b="1" dirty="0"/>
              <a:t>": "János",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"kor": 25,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"</a:t>
            </a:r>
            <a:r>
              <a:rPr lang="hu-HU" sz="2400" b="1" dirty="0" err="1"/>
              <a:t>cim</a:t>
            </a:r>
            <a:r>
              <a:rPr lang="hu-HU" sz="2400" b="1" dirty="0"/>
              <a:t>":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"</a:t>
            </a:r>
            <a:r>
              <a:rPr lang="hu-HU" sz="2400" b="1" dirty="0" err="1"/>
              <a:t>utcaHazszam</a:t>
            </a:r>
            <a:r>
              <a:rPr lang="hu-HU" sz="2400" b="1" dirty="0"/>
              <a:t>": "2. utca 21.",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"varos": "New York",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"</a:t>
            </a:r>
            <a:r>
              <a:rPr lang="hu-HU" sz="2400" b="1" dirty="0" err="1"/>
              <a:t>allam</a:t>
            </a:r>
            <a:r>
              <a:rPr lang="hu-HU" sz="2400" b="1" dirty="0"/>
              <a:t>": "NY",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"</a:t>
            </a:r>
            <a:r>
              <a:rPr lang="hu-HU" sz="2400" b="1" dirty="0" err="1"/>
              <a:t>iranyitoSzam</a:t>
            </a:r>
            <a:r>
              <a:rPr lang="hu-HU" sz="2400" b="1" dirty="0"/>
              <a:t>": "10021"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},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"</a:t>
            </a:r>
            <a:r>
              <a:rPr lang="hu-HU" sz="2400" b="1" dirty="0" err="1"/>
              <a:t>telefonSzam</a:t>
            </a:r>
            <a:r>
              <a:rPr lang="hu-HU" sz="2400" b="1" dirty="0"/>
              <a:t>":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[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  "</a:t>
            </a:r>
            <a:r>
              <a:rPr lang="hu-HU" sz="2400" b="1" dirty="0" err="1"/>
              <a:t>tipus</a:t>
            </a:r>
            <a:r>
              <a:rPr lang="hu-HU" sz="2400" b="1" dirty="0"/>
              <a:t>": "otthoni",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  "szam": "212 555-1234"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},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  "</a:t>
            </a:r>
            <a:r>
              <a:rPr lang="hu-HU" sz="2400" b="1" dirty="0" err="1"/>
              <a:t>tipus</a:t>
            </a:r>
            <a:r>
              <a:rPr lang="hu-HU" sz="2400" b="1" dirty="0"/>
              <a:t>": "fax",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  "szam": "646 555-4567"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    }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    ]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sz="2400" b="1" dirty="0"/>
              <a:t> }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172DE1C-9017-4667-A330-1AB93AFE7F91}"/>
              </a:ext>
            </a:extLst>
          </p:cNvPr>
          <p:cNvSpPr txBox="1"/>
          <p:nvPr/>
        </p:nvSpPr>
        <p:spPr>
          <a:xfrm>
            <a:off x="938254" y="485030"/>
            <a:ext cx="30786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dirty="0"/>
              <a:t>Így kinéz: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ím 1">
            <a:extLst>
              <a:ext uri="{FF2B5EF4-FFF2-40B4-BE49-F238E27FC236}">
                <a16:creationId xmlns:a16="http://schemas.microsoft.com/office/drawing/2014/main" id="{3F18801D-77AE-4DEA-BCCB-B2F140E00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57800" y="5509371"/>
            <a:ext cx="6882517" cy="1325563"/>
          </a:xfrm>
        </p:spPr>
        <p:txBody>
          <a:bodyPr/>
          <a:lstStyle/>
          <a:p>
            <a:r>
              <a:rPr lang="hu-HU" altLang="hu-HU" sz="6000" b="1" dirty="0"/>
              <a:t>JSON objektum példa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5D1874B-F9D2-4CA5-B0FE-5AF049EED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066"/>
            <a:ext cx="10515600" cy="6834934"/>
          </a:xfrm>
        </p:spPr>
        <p:txBody>
          <a:bodyPr rtlCol="0">
            <a:no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   "Image": 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       "</a:t>
            </a:r>
            <a:r>
              <a:rPr lang="hu-HU" b="1" dirty="0" err="1"/>
              <a:t>Width</a:t>
            </a:r>
            <a:r>
              <a:rPr lang="hu-HU" b="1" dirty="0"/>
              <a:t>":  800,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       "</a:t>
            </a:r>
            <a:r>
              <a:rPr lang="hu-HU" b="1" dirty="0" err="1"/>
              <a:t>Height</a:t>
            </a:r>
            <a:r>
              <a:rPr lang="hu-HU" b="1" dirty="0"/>
              <a:t>": 600,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       "</a:t>
            </a:r>
            <a:r>
              <a:rPr lang="hu-HU" b="1" dirty="0" err="1"/>
              <a:t>Title</a:t>
            </a:r>
            <a:r>
              <a:rPr lang="hu-HU" b="1" dirty="0"/>
              <a:t>":  "</a:t>
            </a:r>
            <a:r>
              <a:rPr lang="hu-HU" b="1" dirty="0" err="1"/>
              <a:t>View</a:t>
            </a:r>
            <a:r>
              <a:rPr lang="hu-HU" b="1" dirty="0"/>
              <a:t> </a:t>
            </a:r>
            <a:r>
              <a:rPr lang="hu-HU" b="1" dirty="0" err="1"/>
              <a:t>from</a:t>
            </a:r>
            <a:r>
              <a:rPr lang="hu-HU" b="1" dirty="0"/>
              <a:t> 15th </a:t>
            </a:r>
            <a:r>
              <a:rPr lang="hu-HU" b="1" dirty="0" err="1"/>
              <a:t>Floor</a:t>
            </a:r>
            <a:r>
              <a:rPr lang="hu-HU" b="1" dirty="0"/>
              <a:t>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       "</a:t>
            </a:r>
            <a:r>
              <a:rPr lang="hu-HU" b="1" dirty="0" err="1"/>
              <a:t>Thumbnail</a:t>
            </a:r>
            <a:r>
              <a:rPr lang="hu-HU" b="1" dirty="0"/>
              <a:t>": {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           "</a:t>
            </a:r>
            <a:r>
              <a:rPr lang="hu-HU" b="1" dirty="0" err="1"/>
              <a:t>Url</a:t>
            </a:r>
            <a:r>
              <a:rPr lang="hu-HU" b="1" dirty="0"/>
              <a:t>":    "http://www.example.com/image/481989943",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           "</a:t>
            </a:r>
            <a:r>
              <a:rPr lang="hu-HU" b="1" dirty="0" err="1"/>
              <a:t>Height</a:t>
            </a:r>
            <a:r>
              <a:rPr lang="hu-HU" b="1" dirty="0"/>
              <a:t>": 125,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           "</a:t>
            </a:r>
            <a:r>
              <a:rPr lang="hu-HU" b="1" dirty="0" err="1"/>
              <a:t>Width</a:t>
            </a:r>
            <a:r>
              <a:rPr lang="hu-HU" b="1" dirty="0"/>
              <a:t>":  "100"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       },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       "</a:t>
            </a:r>
            <a:r>
              <a:rPr lang="hu-HU" b="1" dirty="0" err="1"/>
              <a:t>IDs</a:t>
            </a:r>
            <a:r>
              <a:rPr lang="hu-HU" b="1" dirty="0"/>
              <a:t>": [116, 943, 234, 38793]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     }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hu-HU" b="1" dirty="0"/>
              <a:t>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ím 1">
            <a:extLst>
              <a:ext uri="{FF2B5EF4-FFF2-40B4-BE49-F238E27FC236}">
                <a16:creationId xmlns:a16="http://schemas.microsoft.com/office/drawing/2014/main" id="{0ACEB7C5-4931-4661-A8B4-7F860EE65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431" y="5532437"/>
            <a:ext cx="3049988" cy="1325563"/>
          </a:xfrm>
        </p:spPr>
        <p:txBody>
          <a:bodyPr/>
          <a:lstStyle/>
          <a:p>
            <a:r>
              <a:rPr lang="hu-HU" altLang="hu-HU" sz="6000" b="1" dirty="0"/>
              <a:t>Két tömb</a:t>
            </a:r>
          </a:p>
        </p:txBody>
      </p:sp>
      <p:sp>
        <p:nvSpPr>
          <p:cNvPr id="9219" name="Tartalom helye 2">
            <a:extLst>
              <a:ext uri="{FF2B5EF4-FFF2-40B4-BE49-F238E27FC236}">
                <a16:creationId xmlns:a16="http://schemas.microsoft.com/office/drawing/2014/main" id="{0213B7AB-D9DD-4414-993B-3A3FE9F7DF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0689" y="171754"/>
            <a:ext cx="5231461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hu-HU" b="1" dirty="0"/>
              <a:t> [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hu-HU" b="1" dirty="0"/>
              <a:t>     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hu-HU" b="1" dirty="0"/>
              <a:t>         "precision": "zip",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hu-HU" b="1" dirty="0"/>
              <a:t>         "Latitude":  37.7668,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hu-HU" b="1" dirty="0"/>
              <a:t>         "Longitude": -122.3959,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hu-HU" b="1" dirty="0"/>
              <a:t>         "Address":   "",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hu-HU" b="1" dirty="0"/>
              <a:t>         "City":      "SAN FRANCISCO",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hu-HU" b="1" dirty="0"/>
              <a:t>         "State":     "CA",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hu-HU" b="1" dirty="0"/>
              <a:t>         "Zip":       "94107",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hu-HU" b="1" dirty="0"/>
              <a:t>         "Country":   "US"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hu-HU" b="1" dirty="0"/>
              <a:t>      },</a:t>
            </a:r>
          </a:p>
        </p:txBody>
      </p:sp>
      <p:sp>
        <p:nvSpPr>
          <p:cNvPr id="9220" name="Szövegdoboz 3">
            <a:extLst>
              <a:ext uri="{FF2B5EF4-FFF2-40B4-BE49-F238E27FC236}">
                <a16:creationId xmlns:a16="http://schemas.microsoft.com/office/drawing/2014/main" id="{78D911BE-68F4-4A9C-97DF-2AABD5ADC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172" y="1848721"/>
            <a:ext cx="4851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hu-HU" sz="2800" b="1" dirty="0"/>
              <a:t> {</a:t>
            </a:r>
          </a:p>
          <a:p>
            <a:pPr eaLnBrk="1" hangingPunct="1"/>
            <a:r>
              <a:rPr lang="en-US" altLang="hu-HU" sz="2800" b="1" dirty="0"/>
              <a:t>         "precision": "zip",</a:t>
            </a:r>
          </a:p>
          <a:p>
            <a:pPr eaLnBrk="1" hangingPunct="1"/>
            <a:r>
              <a:rPr lang="en-US" altLang="hu-HU" sz="2800" b="1" dirty="0"/>
              <a:t>         "Latitude":  37.371991,</a:t>
            </a:r>
          </a:p>
          <a:p>
            <a:pPr eaLnBrk="1" hangingPunct="1"/>
            <a:r>
              <a:rPr lang="en-US" altLang="hu-HU" sz="2800" b="1" dirty="0"/>
              <a:t>         "Longitude": -122.026020,</a:t>
            </a:r>
          </a:p>
          <a:p>
            <a:pPr eaLnBrk="1" hangingPunct="1"/>
            <a:r>
              <a:rPr lang="en-US" altLang="hu-HU" sz="2800" b="1" dirty="0"/>
              <a:t>         "Address":   "",</a:t>
            </a:r>
          </a:p>
          <a:p>
            <a:pPr eaLnBrk="1" hangingPunct="1"/>
            <a:r>
              <a:rPr lang="en-US" altLang="hu-HU" sz="2800" b="1" dirty="0"/>
              <a:t>         "City":      "SUNNYVALE",</a:t>
            </a:r>
          </a:p>
          <a:p>
            <a:pPr eaLnBrk="1" hangingPunct="1"/>
            <a:r>
              <a:rPr lang="en-US" altLang="hu-HU" sz="2800" b="1" dirty="0"/>
              <a:t>         "State":     "CA",</a:t>
            </a:r>
          </a:p>
          <a:p>
            <a:pPr eaLnBrk="1" hangingPunct="1"/>
            <a:r>
              <a:rPr lang="en-US" altLang="hu-HU" sz="2800" b="1" dirty="0"/>
              <a:t>         "Zip":       "94085",</a:t>
            </a:r>
          </a:p>
          <a:p>
            <a:pPr eaLnBrk="1" hangingPunct="1"/>
            <a:r>
              <a:rPr lang="en-US" altLang="hu-HU" sz="2800" b="1" dirty="0"/>
              <a:t>         "Country":   "US"</a:t>
            </a:r>
          </a:p>
          <a:p>
            <a:pPr eaLnBrk="1" hangingPunct="1"/>
            <a:r>
              <a:rPr lang="en-US" altLang="hu-HU" sz="2800" b="1" dirty="0"/>
              <a:t>      }</a:t>
            </a:r>
          </a:p>
          <a:p>
            <a:pPr eaLnBrk="1" hangingPunct="1"/>
            <a:r>
              <a:rPr lang="en-US" altLang="hu-HU" sz="2800" b="1" dirty="0"/>
              <a:t>   ]</a:t>
            </a:r>
            <a:endParaRPr lang="hu-HU" altLang="hu-H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19" grpId="0" build="p"/>
      <p:bldP spid="92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artalom helye 2">
            <a:extLst>
              <a:ext uri="{FF2B5EF4-FFF2-40B4-BE49-F238E27FC236}">
                <a16:creationId xmlns:a16="http://schemas.microsoft.com/office/drawing/2014/main" id="{25292E95-8E5B-41D6-8526-792E5C02C2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0"/>
            <a:ext cx="12192000" cy="2236502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hu-HU" altLang="hu-HU" sz="3200" dirty="0"/>
              <a:t>Mivel a JSON a JavaScript részhalmaza, lehetséges (de nem ajánlott, részletek később..) a JSON szöveg objektumba való konvertálása a JavaScriptben található </a:t>
            </a:r>
            <a:r>
              <a:rPr lang="hu-HU" altLang="hu-HU" sz="3200" dirty="0" err="1"/>
              <a:t>eval</a:t>
            </a:r>
            <a:r>
              <a:rPr lang="hu-HU" altLang="hu-HU" sz="3200" dirty="0"/>
              <a:t>() függvénnyel. Például, ha a fenti JSON adat egy </a:t>
            </a:r>
            <a:r>
              <a:rPr lang="hu-HU" altLang="hu-HU" sz="3200" dirty="0" err="1"/>
              <a:t>JavaScriptes</a:t>
            </a:r>
            <a:r>
              <a:rPr lang="hu-HU" altLang="hu-HU" sz="3200" dirty="0"/>
              <a:t> </a:t>
            </a:r>
            <a:r>
              <a:rPr lang="hu-HU" altLang="hu-HU" sz="3200" dirty="0" err="1"/>
              <a:t>string</a:t>
            </a:r>
            <a:r>
              <a:rPr lang="hu-HU" altLang="hu-HU" sz="3200" dirty="0"/>
              <a:t> változóban van, melynek neve </a:t>
            </a:r>
            <a:r>
              <a:rPr lang="hu-HU" altLang="hu-HU" sz="3200" dirty="0" err="1"/>
              <a:t>contact</a:t>
            </a:r>
            <a:r>
              <a:rPr lang="hu-HU" altLang="hu-HU" sz="3200" dirty="0"/>
              <a:t>, p JavaScript objektumba lehet konvertálni a következőképp: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u-HU" altLang="hu-HU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FF070164-335F-4F77-80E2-D70559E089D3}"/>
              </a:ext>
            </a:extLst>
          </p:cNvPr>
          <p:cNvSpPr txBox="1"/>
          <p:nvPr/>
        </p:nvSpPr>
        <p:spPr>
          <a:xfrm>
            <a:off x="1478942" y="5142396"/>
            <a:ext cx="8372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hu-HU" altLang="hu-HU" sz="4000" dirty="0"/>
              <a:t>var p = </a:t>
            </a:r>
            <a:r>
              <a:rPr lang="hu-HU" altLang="hu-HU" sz="4000" dirty="0" err="1"/>
              <a:t>eval</a:t>
            </a:r>
            <a:r>
              <a:rPr lang="hu-HU" altLang="hu-HU" sz="4000" dirty="0"/>
              <a:t>("(" + </a:t>
            </a:r>
            <a:r>
              <a:rPr lang="hu-HU" altLang="hu-HU" sz="4000" dirty="0" err="1"/>
              <a:t>contact</a:t>
            </a:r>
            <a:r>
              <a:rPr lang="hu-HU" altLang="hu-HU" sz="4000" dirty="0"/>
              <a:t> + ")");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F21CF46-67D8-4721-B8CC-2B9FBB1447E6}"/>
              </a:ext>
            </a:extLst>
          </p:cNvPr>
          <p:cNvSpPr txBox="1"/>
          <p:nvPr/>
        </p:nvSpPr>
        <p:spPr>
          <a:xfrm>
            <a:off x="-1" y="6418403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hu-HU" dirty="0" err="1"/>
              <a:t>megjegyz</a:t>
            </a:r>
            <a:r>
              <a:rPr lang="hu-HU" altLang="hu-HU" dirty="0"/>
              <a:t>.:A </a:t>
            </a:r>
            <a:r>
              <a:rPr lang="hu-HU" altLang="hu-HU" dirty="0" err="1"/>
              <a:t>contact</a:t>
            </a:r>
            <a:r>
              <a:rPr lang="hu-HU" altLang="hu-HU" dirty="0"/>
              <a:t> változónak azért kell zárójelek között lennie, hogy elkerülje a JavaScript szintaxisban a kétértelműségét.</a:t>
            </a:r>
          </a:p>
          <a:p>
            <a:endParaRPr lang="hu-H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/>
      <p:bldP spid="2" grpId="0"/>
      <p:bldP spid="3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1508</Words>
  <Application>Microsoft Office PowerPoint</Application>
  <PresentationFormat>Szélesvásznú</PresentationFormat>
  <Paragraphs>180</Paragraphs>
  <Slides>21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Office-téma</vt:lpstr>
      <vt:lpstr>JSON</vt:lpstr>
      <vt:lpstr>PowerPoint-bemutató</vt:lpstr>
      <vt:lpstr>PowerPoint-bemutató</vt:lpstr>
      <vt:lpstr>PowerPoint-bemutató</vt:lpstr>
      <vt:lpstr>A JSON alap adattípusai:</vt:lpstr>
      <vt:lpstr>PowerPoint-bemutató</vt:lpstr>
      <vt:lpstr>JSON objektum példa</vt:lpstr>
      <vt:lpstr>Két tömb</vt:lpstr>
      <vt:lpstr>PowerPoint-bemutató</vt:lpstr>
      <vt:lpstr>Példa JSON sémára</vt:lpstr>
      <vt:lpstr>Az előző JSON-séma használható például az alábbi adatok validálására: </vt:lpstr>
      <vt:lpstr>Biztonsági problémák</vt:lpstr>
      <vt:lpstr>PowerPoint-bemutató</vt:lpstr>
      <vt:lpstr>XML (tömören)</vt:lpstr>
      <vt:lpstr>PowerPoint-bemutató</vt:lpstr>
      <vt:lpstr>PowerPoint-bemutató</vt:lpstr>
      <vt:lpstr>Összehasonlítás</vt:lpstr>
      <vt:lpstr>Game Maker Studio</vt:lpstr>
      <vt:lpstr>json_encode</vt:lpstr>
      <vt:lpstr>json_decode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JSON</dc:title>
  <dc:creator>Csaba Németh</dc:creator>
  <cp:lastModifiedBy>Csaba Németh</cp:lastModifiedBy>
  <cp:revision>18</cp:revision>
  <dcterms:created xsi:type="dcterms:W3CDTF">2018-11-05T11:17:36Z</dcterms:created>
  <dcterms:modified xsi:type="dcterms:W3CDTF">2018-11-05T22:33:23Z</dcterms:modified>
</cp:coreProperties>
</file>